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3" r:id="rId1"/>
  </p:sldMasterIdLst>
  <p:notesMasterIdLst>
    <p:notesMasterId r:id="rId7"/>
  </p:notesMasterIdLst>
  <p:sldIdLst>
    <p:sldId id="256" r:id="rId2"/>
    <p:sldId id="304" r:id="rId3"/>
    <p:sldId id="305" r:id="rId4"/>
    <p:sldId id="306" r:id="rId5"/>
    <p:sldId id="30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60DE7F-6F0C-42BD-BF26-A6198CB1F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23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43EB4-B54E-457A-9F15-837941BA6B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B48A9-4016-44E4-BFC6-FEF3DA9205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586F0-8392-429A-ABBA-8657185130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8659A-41BE-4842-9DA2-D3C0944573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4DF10-F760-4DB4-B3F4-3BEB8BE671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5C6F-69E5-4B4E-9AA5-39BA31B7EC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526E8-A5F7-41A9-9EBA-FDB935AF48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874A6-C2F5-4B31-BD93-A5C98585B7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CFBC5-82AD-409A-8A71-B2D7C498B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59094-EC6F-4A56-BBE7-91AE73B254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13568-AEFD-4104-BA54-51ABF7FA68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8765BF-895D-44C9-9369-EF57352FF3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International Finance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6705600" cy="213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Investing Globally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DB1A4F-8002-4786-A958-0F4AE3373266}" type="slidenum">
              <a:rPr lang="en-US" altLang="en-US" sz="2600">
                <a:solidFill>
                  <a:schemeClr val="bg1"/>
                </a:solidFill>
              </a:rPr>
              <a:pPr/>
              <a:t>1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Invest Internationally?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Diversification</a:t>
            </a:r>
          </a:p>
          <a:p>
            <a:pPr lvl="1"/>
            <a:r>
              <a:rPr lang="en-US" altLang="en-US" sz="3200" dirty="0" smtClean="0"/>
              <a:t>Markets in different countries are not perfectly correlated</a:t>
            </a:r>
          </a:p>
          <a:p>
            <a:pPr lvl="1"/>
            <a:r>
              <a:rPr lang="en-US" altLang="en-US" sz="3200" dirty="0" smtClean="0"/>
              <a:t>Benefit to diversification</a:t>
            </a:r>
          </a:p>
          <a:p>
            <a:r>
              <a:rPr lang="en-US" altLang="en-US" sz="3200" dirty="0" smtClean="0"/>
              <a:t>Foreign markets have more growth potential</a:t>
            </a:r>
          </a:p>
          <a:p>
            <a:r>
              <a:rPr lang="en-US" altLang="en-US" sz="3200" dirty="0" smtClean="0"/>
              <a:t>Hedge against declining $</a:t>
            </a:r>
          </a:p>
          <a:p>
            <a:pPr lvl="1"/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FEC9008-2DF5-486B-BECD-71AAE2C77F3E}" type="slidenum">
              <a:rPr lang="en-US" altLang="en-US" sz="2600">
                <a:solidFill>
                  <a:schemeClr val="bg1"/>
                </a:solidFill>
              </a:rPr>
              <a:pPr/>
              <a:t>2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International Diversification Reduces Risk</a:t>
            </a:r>
          </a:p>
        </p:txBody>
      </p:sp>
      <p:sp>
        <p:nvSpPr>
          <p:cNvPr id="6147" name="Oval 8"/>
          <p:cNvSpPr>
            <a:spLocks noGrp="1" noChangeArrowheads="1"/>
          </p:cNvSpPr>
          <p:nvPr>
            <p:ph idx="1"/>
          </p:nvPr>
        </p:nvSpPr>
        <p:spPr>
          <a:xfrm>
            <a:off x="3962400" y="4267200"/>
            <a:ext cx="76200" cy="762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rmAutofit fontScale="25000" lnSpcReduction="20000"/>
          </a:bodyPr>
          <a:lstStyle/>
          <a:p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9878A7-2C67-4164-9464-74A2A05D9C72}" type="slidenum">
              <a:rPr lang="en-US" altLang="en-US" sz="2600">
                <a:solidFill>
                  <a:schemeClr val="bg1"/>
                </a:solidFill>
              </a:rPr>
              <a:pPr/>
              <a:t>3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895600" y="51816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Arc 6"/>
          <p:cNvSpPr>
            <a:spLocks/>
          </p:cNvSpPr>
          <p:nvPr/>
        </p:nvSpPr>
        <p:spPr bwMode="auto">
          <a:xfrm flipH="1">
            <a:off x="3810000" y="2438400"/>
            <a:ext cx="2514600" cy="2286000"/>
          </a:xfrm>
          <a:custGeom>
            <a:avLst/>
            <a:gdLst>
              <a:gd name="T0" fmla="*/ 2147483647 w 21600"/>
              <a:gd name="T1" fmla="*/ 0 h 37666"/>
              <a:gd name="T2" fmla="*/ 2147483647 w 21600"/>
              <a:gd name="T3" fmla="*/ 2147483647 h 37666"/>
              <a:gd name="T4" fmla="*/ 0 w 21600"/>
              <a:gd name="T5" fmla="*/ 2147483647 h 37666"/>
              <a:gd name="T6" fmla="*/ 0 60000 65536"/>
              <a:gd name="T7" fmla="*/ 0 60000 65536"/>
              <a:gd name="T8" fmla="*/ 0 60000 65536"/>
              <a:gd name="T9" fmla="*/ 0 w 21600"/>
              <a:gd name="T10" fmla="*/ 0 h 37666"/>
              <a:gd name="T11" fmla="*/ 21600 w 21600"/>
              <a:gd name="T12" fmla="*/ 37666 h 376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666" fill="none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7593"/>
                  <a:pt x="18866" y="33562"/>
                  <a:pt x="14112" y="37665"/>
                </a:cubicBezTo>
              </a:path>
              <a:path w="21600" h="37666" stroke="0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7593"/>
                  <a:pt x="18866" y="33562"/>
                  <a:pt x="14112" y="37665"/>
                </a:cubicBezTo>
                <a:lnTo>
                  <a:pt x="0" y="2131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981200" y="2438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E(R)</a:t>
            </a:r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V="1">
            <a:off x="2895600" y="20574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Oval 8"/>
          <p:cNvSpPr>
            <a:spLocks noChangeArrowheads="1"/>
          </p:cNvSpPr>
          <p:nvPr/>
        </p:nvSpPr>
        <p:spPr bwMode="auto">
          <a:xfrm>
            <a:off x="4648200" y="4648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4" name="Oval 9"/>
          <p:cNvSpPr>
            <a:spLocks noChangeArrowheads="1"/>
          </p:cNvSpPr>
          <p:nvPr/>
        </p:nvSpPr>
        <p:spPr bwMode="auto">
          <a:xfrm>
            <a:off x="58674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5" name="TextBox 23"/>
          <p:cNvSpPr txBox="1">
            <a:spLocks noChangeArrowheads="1"/>
          </p:cNvSpPr>
          <p:nvPr/>
        </p:nvSpPr>
        <p:spPr bwMode="auto">
          <a:xfrm>
            <a:off x="6400800" y="50292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sym typeface="Symbol" pitchFamily="18" charset="2"/>
              </a:rPr>
              <a:t></a:t>
            </a:r>
            <a:endParaRPr lang="en-US" altLang="en-US" b="1" i="1"/>
          </a:p>
        </p:txBody>
      </p:sp>
      <p:sp>
        <p:nvSpPr>
          <p:cNvPr id="6156" name="TextBox 24"/>
          <p:cNvSpPr txBox="1">
            <a:spLocks noChangeArrowheads="1"/>
          </p:cNvSpPr>
          <p:nvPr/>
        </p:nvSpPr>
        <p:spPr bwMode="auto">
          <a:xfrm>
            <a:off x="5105400" y="28956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6157" name="Oval 8"/>
          <p:cNvSpPr>
            <a:spLocks noChangeArrowheads="1"/>
          </p:cNvSpPr>
          <p:nvPr/>
        </p:nvSpPr>
        <p:spPr bwMode="auto">
          <a:xfrm flipV="1">
            <a:off x="37338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5715000" y="2362200"/>
            <a:ext cx="1676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/>
              <a:t>100% Foreign</a:t>
            </a:r>
          </a:p>
        </p:txBody>
      </p:sp>
      <p:sp>
        <p:nvSpPr>
          <p:cNvPr id="6159" name="TextBox 16"/>
          <p:cNvSpPr txBox="1">
            <a:spLocks noChangeArrowheads="1"/>
          </p:cNvSpPr>
          <p:nvPr/>
        </p:nvSpPr>
        <p:spPr bwMode="auto">
          <a:xfrm>
            <a:off x="2895600" y="35052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/>
              <a:t>80% U.S.</a:t>
            </a:r>
          </a:p>
        </p:txBody>
      </p:sp>
      <p:sp>
        <p:nvSpPr>
          <p:cNvPr id="6160" name="TextBox 17"/>
          <p:cNvSpPr txBox="1">
            <a:spLocks noChangeArrowheads="1"/>
          </p:cNvSpPr>
          <p:nvPr/>
        </p:nvSpPr>
        <p:spPr bwMode="auto">
          <a:xfrm>
            <a:off x="4114800" y="4648200"/>
            <a:ext cx="1219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/>
              <a:t>100% U.S.</a:t>
            </a:r>
          </a:p>
        </p:txBody>
      </p:sp>
      <p:sp>
        <p:nvSpPr>
          <p:cNvPr id="6161" name="TextBox 18"/>
          <p:cNvSpPr txBox="1">
            <a:spLocks noChangeArrowheads="1"/>
          </p:cNvSpPr>
          <p:nvPr/>
        </p:nvSpPr>
        <p:spPr bwMode="auto">
          <a:xfrm>
            <a:off x="3048000" y="4191000"/>
            <a:ext cx="1447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/>
              <a:t>90% U.S.</a:t>
            </a:r>
          </a:p>
        </p:txBody>
      </p:sp>
      <p:sp>
        <p:nvSpPr>
          <p:cNvPr id="6162" name="Oval 9"/>
          <p:cNvSpPr>
            <a:spLocks noChangeArrowheads="1"/>
          </p:cNvSpPr>
          <p:nvPr/>
        </p:nvSpPr>
        <p:spPr bwMode="auto">
          <a:xfrm>
            <a:off x="3962400" y="3200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63" name="TextBox 20"/>
          <p:cNvSpPr txBox="1">
            <a:spLocks noChangeArrowheads="1"/>
          </p:cNvSpPr>
          <p:nvPr/>
        </p:nvSpPr>
        <p:spPr bwMode="auto">
          <a:xfrm>
            <a:off x="2895600" y="28194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 dirty="0"/>
              <a:t>50% Foreign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Invest Internationally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Direct purchase of foreign stocks</a:t>
            </a:r>
          </a:p>
          <a:p>
            <a:r>
              <a:rPr lang="en-US" altLang="en-US" sz="3200" dirty="0" smtClean="0"/>
              <a:t>ADRs</a:t>
            </a:r>
          </a:p>
          <a:p>
            <a:r>
              <a:rPr lang="en-US" altLang="en-US" sz="3200" dirty="0" smtClean="0"/>
              <a:t>Invest in MNC stocks</a:t>
            </a:r>
          </a:p>
          <a:p>
            <a:r>
              <a:rPr lang="en-US" altLang="en-US" sz="3200" dirty="0" smtClean="0"/>
              <a:t>ETFs</a:t>
            </a:r>
          </a:p>
          <a:p>
            <a:r>
              <a:rPr lang="en-US" altLang="en-US" sz="3200" dirty="0" smtClean="0"/>
              <a:t>International mutual funds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3008FC-53D1-474E-9CDA-3547DEF9DD9F}" type="slidenum">
              <a:rPr lang="en-US" altLang="en-US" sz="2600">
                <a:solidFill>
                  <a:schemeClr val="bg1"/>
                </a:solidFill>
              </a:rPr>
              <a:pPr/>
              <a:t>4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Factors Affecting International Investments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Taxes</a:t>
            </a:r>
          </a:p>
          <a:p>
            <a:pPr lvl="1"/>
            <a:r>
              <a:rPr lang="en-US" altLang="en-US" sz="3200" dirty="0" smtClean="0"/>
              <a:t>Local tax rate on interest and dividends</a:t>
            </a:r>
          </a:p>
          <a:p>
            <a:pPr lvl="1"/>
            <a:r>
              <a:rPr lang="en-US" altLang="en-US" sz="3200" dirty="0" smtClean="0"/>
              <a:t>U.S. treatment of foreign investment income</a:t>
            </a:r>
          </a:p>
          <a:p>
            <a:r>
              <a:rPr lang="en-US" altLang="en-US" sz="3200" dirty="0" smtClean="0"/>
              <a:t>Interest rates</a:t>
            </a:r>
          </a:p>
          <a:p>
            <a:r>
              <a:rPr lang="en-US" altLang="en-US" sz="3200" dirty="0" smtClean="0"/>
              <a:t>Exchange rates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71B367A-096E-4D57-9C64-F2D7C1CA9A80}" type="slidenum">
              <a:rPr lang="en-US" altLang="en-US" sz="2600">
                <a:solidFill>
                  <a:schemeClr val="bg1"/>
                </a:solidFill>
              </a:rPr>
              <a:pPr/>
              <a:t>5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3376</TotalTime>
  <Words>101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International Finance</vt:lpstr>
      <vt:lpstr>Why Invest Internationally?</vt:lpstr>
      <vt:lpstr>International Diversification Reduces Risk</vt:lpstr>
      <vt:lpstr>How to Invest Internationally</vt:lpstr>
      <vt:lpstr>Factors Affecting International Investments</vt:lpstr>
    </vt:vector>
  </TitlesOfParts>
  <Company>Bisk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# and Course Name</dc:title>
  <dc:creator>workstation</dc:creator>
  <cp:lastModifiedBy>wreese</cp:lastModifiedBy>
  <cp:revision>148</cp:revision>
  <dcterms:created xsi:type="dcterms:W3CDTF">2007-01-12T18:46:24Z</dcterms:created>
  <dcterms:modified xsi:type="dcterms:W3CDTF">2016-04-22T22:07:29Z</dcterms:modified>
</cp:coreProperties>
</file>