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5" r:id="rId9"/>
    <p:sldId id="278" r:id="rId10"/>
    <p:sldId id="264" r:id="rId11"/>
    <p:sldId id="279" r:id="rId12"/>
    <p:sldId id="265" r:id="rId13"/>
    <p:sldId id="266" r:id="rId14"/>
    <p:sldId id="267" r:id="rId15"/>
    <p:sldId id="268" r:id="rId16"/>
    <p:sldId id="269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118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7E39862-9949-4DC0-8130-30ACDE02D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09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A8971-52B0-441D-9813-D760499C83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1FD45-9FD9-420B-BECF-817DEA533E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97624-2D2C-420B-934A-6D8FA4206D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540F6-AA9D-4774-9112-46FDCD6D9C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EE954-FC14-4964-A567-1CCB91DFAB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EC5D5-7858-4E60-831E-7DACBE2942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A6353-9A14-45BC-BF70-B001B360D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D8647-418A-409C-B34E-ED9039E75C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ACC4A-11D6-4AF2-B8BF-4D680864D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04B16-99BD-4468-9ECF-B0EF140E01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D3810-E6A9-4EF1-8591-F0A3E9CB69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6DCFA9-FC84-4FB3-83CB-47735DEC59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Finance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705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Overview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F7D957-D563-437D-8BA7-1B599F09B1F5}" type="slidenum">
              <a:rPr lang="en-US" altLang="en-US" sz="2600" smtClean="0">
                <a:solidFill>
                  <a:schemeClr val="bg1"/>
                </a:solidFill>
              </a:rPr>
              <a:pPr/>
              <a:t>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Federal Reserve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U.S. Central Bank</a:t>
            </a:r>
          </a:p>
          <a:p>
            <a:pPr lvl="1" eaLnBrk="1" hangingPunct="1"/>
            <a:r>
              <a:rPr lang="en-US" altLang="en-US" sz="3200" dirty="0" smtClean="0"/>
              <a:t>Established in 1913</a:t>
            </a:r>
          </a:p>
          <a:p>
            <a:pPr lvl="1" eaLnBrk="1" hangingPunct="1"/>
            <a:r>
              <a:rPr lang="en-US" altLang="en-US" sz="3200" dirty="0" smtClean="0"/>
              <a:t>12 federal reserve banks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B11CC3-994A-4167-853C-5C67EF951EA8}" type="slidenum">
              <a:rPr lang="en-US" altLang="en-US" sz="2600" smtClean="0">
                <a:solidFill>
                  <a:schemeClr val="bg1"/>
                </a:solidFill>
              </a:rPr>
              <a:pPr/>
              <a:t>10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3200400"/>
            <a:ext cx="6086818" cy="350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Reserve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600200"/>
            <a:ext cx="6832600" cy="5124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540F6-AA9D-4774-9112-46FDCD6D9CB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4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Federal Reserve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Board of Governors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3200" dirty="0" smtClean="0"/>
              <a:t>Seven members</a:t>
            </a:r>
          </a:p>
          <a:p>
            <a:pPr lvl="2" eaLnBrk="1" hangingPunct="1"/>
            <a:r>
              <a:rPr lang="en-US" altLang="en-US" sz="3200" dirty="0" smtClean="0"/>
              <a:t>Appointed by President and confirmed by congress</a:t>
            </a:r>
          </a:p>
          <a:p>
            <a:pPr lvl="2" eaLnBrk="1" hangingPunct="1"/>
            <a:r>
              <a:rPr lang="en-US" altLang="en-US" sz="3200" dirty="0" smtClean="0"/>
              <a:t>14-year term</a:t>
            </a:r>
          </a:p>
          <a:p>
            <a:pPr lvl="2" eaLnBrk="1" hangingPunct="1"/>
            <a:r>
              <a:rPr lang="en-US" altLang="en-US" sz="3200" dirty="0" smtClean="0"/>
              <a:t>Chairman’s term is four years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D70E28-3B4A-4C3F-8FC4-CCF37D22A787}" type="slidenum">
              <a:rPr lang="en-US" altLang="en-US" sz="2600" smtClean="0">
                <a:solidFill>
                  <a:schemeClr val="bg1"/>
                </a:solidFill>
              </a:rPr>
              <a:pPr/>
              <a:t>12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Federal Reserve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FOMC</a:t>
            </a:r>
          </a:p>
          <a:p>
            <a:pPr lvl="1" eaLnBrk="1" hangingPunct="1"/>
            <a:r>
              <a:rPr lang="en-US" altLang="en-US" sz="3200" dirty="0" smtClean="0"/>
              <a:t>Chief policymaking committee</a:t>
            </a:r>
          </a:p>
          <a:p>
            <a:pPr lvl="2" eaLnBrk="1" hangingPunct="1"/>
            <a:r>
              <a:rPr lang="en-US" altLang="en-US" sz="3200" dirty="0" smtClean="0"/>
              <a:t>All 7 governors</a:t>
            </a:r>
          </a:p>
          <a:p>
            <a:pPr lvl="2" eaLnBrk="1" hangingPunct="1"/>
            <a:r>
              <a:rPr lang="en-US" altLang="en-US" sz="3200" dirty="0" smtClean="0"/>
              <a:t>President of NY fed bank</a:t>
            </a:r>
          </a:p>
          <a:p>
            <a:pPr lvl="2" eaLnBrk="1" hangingPunct="1"/>
            <a:r>
              <a:rPr lang="en-US" altLang="en-US" sz="3200" dirty="0" smtClean="0"/>
              <a:t>Four other fed presidents</a:t>
            </a:r>
          </a:p>
          <a:p>
            <a:pPr lvl="3" eaLnBrk="1" hangingPunct="1"/>
            <a:r>
              <a:rPr lang="en-US" altLang="en-US" sz="3200" dirty="0" smtClean="0"/>
              <a:t>All fed presidents attend meetings</a:t>
            </a:r>
          </a:p>
          <a:p>
            <a:pPr lvl="1" eaLnBrk="1" hangingPunct="1"/>
            <a:r>
              <a:rPr lang="en-US" altLang="en-US" sz="3200" dirty="0" smtClean="0"/>
              <a:t>All votes are equal</a:t>
            </a:r>
          </a:p>
          <a:p>
            <a:pPr lvl="2" eaLnBrk="1" hangingPunct="1"/>
            <a:r>
              <a:rPr lang="en-US" altLang="en-US" sz="3200" dirty="0" smtClean="0"/>
              <a:t>Chairman has much influence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1FBAF5-4182-4FD9-9892-E865A2B50461}" type="slidenum">
              <a:rPr lang="en-US" altLang="en-US" sz="2600" smtClean="0">
                <a:solidFill>
                  <a:schemeClr val="bg1"/>
                </a:solidFill>
              </a:rPr>
              <a:pPr/>
              <a:t>13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Federal Reserve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FOMC determines monetary policy</a:t>
            </a:r>
          </a:p>
          <a:p>
            <a:pPr lvl="1" eaLnBrk="1" hangingPunct="1"/>
            <a:r>
              <a:rPr lang="en-US" altLang="en-US" sz="3200" dirty="0" smtClean="0"/>
              <a:t>Supply of money</a:t>
            </a:r>
          </a:p>
          <a:p>
            <a:pPr lvl="2" eaLnBrk="1" hangingPunct="1"/>
            <a:r>
              <a:rPr lang="en-US" altLang="en-US" sz="3200" dirty="0" smtClean="0"/>
              <a:t>Purchase or sell fixed income assets</a:t>
            </a:r>
          </a:p>
          <a:p>
            <a:pPr lvl="2" eaLnBrk="1" hangingPunct="1"/>
            <a:r>
              <a:rPr lang="en-US" altLang="en-US" sz="3200" dirty="0" smtClean="0"/>
              <a:t>Influences short-term rates</a:t>
            </a:r>
          </a:p>
          <a:p>
            <a:pPr lvl="2" eaLnBrk="1" hangingPunct="1"/>
            <a:r>
              <a:rPr lang="en-US" altLang="en-US" sz="3200" dirty="0" smtClean="0"/>
              <a:t>Impacts XR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BE4F58D-097F-4962-B962-B55AB95353BB}" type="slidenum">
              <a:rPr lang="en-US" altLang="en-US" sz="2600" smtClean="0">
                <a:solidFill>
                  <a:schemeClr val="bg1"/>
                </a:solidFill>
              </a:rPr>
              <a:pPr/>
              <a:t>14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Federal Reserve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Mission</a:t>
            </a:r>
          </a:p>
          <a:p>
            <a:pPr lvl="1" eaLnBrk="1" hangingPunct="1"/>
            <a:r>
              <a:rPr lang="en-US" altLang="en-US" sz="3200" dirty="0" smtClean="0"/>
              <a:t>Maximum employment</a:t>
            </a:r>
          </a:p>
          <a:p>
            <a:pPr lvl="1" eaLnBrk="1" hangingPunct="1"/>
            <a:r>
              <a:rPr lang="en-US" altLang="en-US" sz="3200" dirty="0" smtClean="0"/>
              <a:t>Stable prices</a:t>
            </a:r>
          </a:p>
          <a:p>
            <a:pPr lvl="1" eaLnBrk="1" hangingPunct="1"/>
            <a:r>
              <a:rPr lang="en-US" altLang="en-US" sz="3200" dirty="0" smtClean="0"/>
              <a:t>Moderate long-term interest rates</a:t>
            </a:r>
          </a:p>
          <a:p>
            <a:pPr eaLnBrk="1" hangingPunct="1"/>
            <a:r>
              <a:rPr lang="en-US" altLang="en-US" sz="3200" dirty="0" smtClean="0"/>
              <a:t>Goals may conflict</a:t>
            </a:r>
          </a:p>
          <a:p>
            <a:pPr lvl="1" eaLnBrk="1" hangingPunct="1"/>
            <a:r>
              <a:rPr lang="en-US" altLang="en-US" sz="3200" dirty="0" smtClean="0"/>
              <a:t>XR is not explicit goal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D200DD-FD70-4703-814F-050701A52371}" type="slidenum">
              <a:rPr lang="en-US" altLang="en-US" sz="2600" smtClean="0">
                <a:solidFill>
                  <a:schemeClr val="bg1"/>
                </a:solidFill>
              </a:rPr>
              <a:pPr/>
              <a:t>15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Euro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Launched Jan. 4, 1999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3200" dirty="0" smtClean="0"/>
              <a:t>11 original members	</a:t>
            </a:r>
          </a:p>
          <a:p>
            <a:pPr lvl="2" eaLnBrk="1" hangingPunct="1"/>
            <a:r>
              <a:rPr lang="en-US" altLang="en-US" sz="3200" dirty="0" smtClean="0"/>
              <a:t>Belgium, Germany, Spain, France, Ireland, Italy, Luxembourg, Netherlands, Austria, Portugal, Finland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3200" dirty="0" smtClean="0"/>
              <a:t>Greece, Cyprus, Estonia, Malta, Slovenia and Slovakia have joined since then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7B1817-0B60-4ACB-977E-0B9760234266}" type="slidenum">
              <a:rPr lang="en-US" altLang="en-US" sz="2600" smtClean="0">
                <a:solidFill>
                  <a:schemeClr val="bg1"/>
                </a:solidFill>
              </a:rPr>
              <a:pPr/>
              <a:t>16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Euro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Advantages</a:t>
            </a:r>
          </a:p>
          <a:p>
            <a:pPr lvl="1" eaLnBrk="1" hangingPunct="1"/>
            <a:r>
              <a:rPr lang="en-US" altLang="en-US" sz="3200" dirty="0" smtClean="0"/>
              <a:t>Lower transaction costs</a:t>
            </a:r>
          </a:p>
          <a:p>
            <a:pPr lvl="1" eaLnBrk="1" hangingPunct="1"/>
            <a:r>
              <a:rPr lang="en-US" altLang="en-US" sz="3200" dirty="0" smtClean="0"/>
              <a:t>Less XR risk</a:t>
            </a:r>
          </a:p>
          <a:p>
            <a:pPr lvl="1" eaLnBrk="1" hangingPunct="1"/>
            <a:r>
              <a:rPr lang="en-US" altLang="en-US" sz="3200" dirty="0" smtClean="0"/>
              <a:t>Greater price transparency and price-based competition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FB103A-28E7-4C02-B7D5-39852C9BAF66}" type="slidenum">
              <a:rPr lang="en-US" altLang="en-US" sz="2600" smtClean="0">
                <a:solidFill>
                  <a:schemeClr val="bg1"/>
                </a:solidFill>
              </a:rPr>
              <a:pPr/>
              <a:t>17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pic>
        <p:nvPicPr>
          <p:cNvPr id="2355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24" y="4495800"/>
            <a:ext cx="8212464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Foreign Exchange Market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Spans the globe</a:t>
            </a:r>
          </a:p>
          <a:p>
            <a:pPr eaLnBrk="1" hangingPunct="1"/>
            <a:r>
              <a:rPr lang="en-US" altLang="en-US" sz="3200" dirty="0" smtClean="0"/>
              <a:t>Operates 24 hours/day</a:t>
            </a:r>
          </a:p>
          <a:p>
            <a:pPr eaLnBrk="1" hangingPunct="1"/>
            <a:r>
              <a:rPr lang="en-US" altLang="en-US" sz="3200" dirty="0" smtClean="0"/>
              <a:t>Largest financial market in the world</a:t>
            </a:r>
          </a:p>
          <a:p>
            <a:pPr lvl="1"/>
            <a:r>
              <a:rPr lang="en-US" altLang="en-US" sz="2800" dirty="0" smtClean="0"/>
              <a:t>5 trillion dollars traded each day</a:t>
            </a:r>
          </a:p>
          <a:p>
            <a:pPr eaLnBrk="1" hangingPunct="1"/>
            <a:r>
              <a:rPr lang="en-US" altLang="en-US" sz="3200" dirty="0" smtClean="0"/>
              <a:t>Major exchanges</a:t>
            </a:r>
          </a:p>
          <a:p>
            <a:pPr lvl="1" eaLnBrk="1" hangingPunct="1"/>
            <a:r>
              <a:rPr lang="en-US" altLang="en-US" sz="3200" dirty="0" smtClean="0"/>
              <a:t>Singapore, Hong Kong, Tokyo, Bahrain, London, New York, San Francisco, Sydney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BAE908-909B-418B-81DA-5B11F96BBD38}" type="slidenum">
              <a:rPr lang="en-US" altLang="en-US" sz="2600" smtClean="0">
                <a:solidFill>
                  <a:schemeClr val="bg1"/>
                </a:solidFill>
              </a:rPr>
              <a:pPr/>
              <a:t>18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Foreign Exchange Market</a:t>
            </a:r>
          </a:p>
        </p:txBody>
      </p:sp>
      <p:graphicFrame>
        <p:nvGraphicFramePr>
          <p:cNvPr id="5120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393150"/>
              </p:ext>
            </p:extLst>
          </p:nvPr>
        </p:nvGraphicFramePr>
        <p:xfrm>
          <a:off x="131481" y="1524000"/>
          <a:ext cx="879437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art" r:id="rId3" imgW="6781826" imgH="3800475" progId="MSGraph.Chart.8">
                  <p:embed followColorScheme="full"/>
                </p:oleObj>
              </mc:Choice>
              <mc:Fallback>
                <p:oleObj name="Chart" r:id="rId3" imgW="6781826" imgH="380047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81" y="1524000"/>
                        <a:ext cx="8794377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FEF89D6-A334-4E1B-BF3F-B4B7F9EAC45F}" type="slidenum">
              <a:rPr lang="en-US" altLang="en-US" sz="2600" smtClean="0">
                <a:solidFill>
                  <a:schemeClr val="bg1"/>
                </a:solidFill>
              </a:rPr>
              <a:pPr/>
              <a:t>19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143000" y="5410200"/>
            <a:ext cx="7435850" cy="835025"/>
            <a:chOff x="468" y="3264"/>
            <a:chExt cx="5058" cy="852"/>
          </a:xfrm>
        </p:grpSpPr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5119" y="3646"/>
              <a:ext cx="407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200" b="1"/>
                <a:t>Tokyo</a:t>
              </a:r>
            </a:p>
            <a:p>
              <a:r>
                <a:rPr lang="en-US" altLang="en-US" sz="1200" b="1"/>
                <a:t>opens</a:t>
              </a: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2035" y="3649"/>
              <a:ext cx="431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1200" b="1"/>
                <a:t>Asia</a:t>
              </a:r>
            </a:p>
            <a:p>
              <a:r>
                <a:rPr lang="en-US" altLang="en-US" sz="1200" b="1"/>
                <a:t>closing</a:t>
              </a:r>
            </a:p>
          </p:txBody>
        </p:sp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468" y="3264"/>
              <a:ext cx="4854" cy="826"/>
              <a:chOff x="468" y="3385"/>
              <a:chExt cx="4854" cy="826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468" y="3385"/>
                <a:ext cx="530" cy="826"/>
                <a:chOff x="468" y="3408"/>
                <a:chExt cx="530" cy="826"/>
              </a:xfrm>
            </p:grpSpPr>
            <p:sp>
              <p:nvSpPr>
                <p:cNvPr id="1054" name="Line 10"/>
                <p:cNvSpPr>
                  <a:spLocks noChangeShapeType="1"/>
                </p:cNvSpPr>
                <p:nvPr/>
              </p:nvSpPr>
              <p:spPr bwMode="auto">
                <a:xfrm flipH="1" flipV="1">
                  <a:off x="732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68" y="3767"/>
                  <a:ext cx="530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10 AM</a:t>
                  </a:r>
                </a:p>
                <a:p>
                  <a:r>
                    <a:rPr lang="en-US" altLang="en-US" sz="1200" b="1"/>
                    <a:t>In Tokyo</a:t>
                  </a:r>
                </a:p>
              </p:txBody>
            </p:sp>
          </p:grpSp>
          <p:grpSp>
            <p:nvGrpSpPr>
              <p:cNvPr id="1034" name="Group 12"/>
              <p:cNvGrpSpPr>
                <a:grpSpLocks/>
              </p:cNvGrpSpPr>
              <p:nvPr/>
            </p:nvGrpSpPr>
            <p:grpSpPr bwMode="auto">
              <a:xfrm>
                <a:off x="3720" y="3385"/>
                <a:ext cx="618" cy="826"/>
                <a:chOff x="3720" y="3408"/>
                <a:chExt cx="618" cy="826"/>
              </a:xfrm>
            </p:grpSpPr>
            <p:sp>
              <p:nvSpPr>
                <p:cNvPr id="1052" name="Line 13"/>
                <p:cNvSpPr>
                  <a:spLocks noChangeShapeType="1"/>
                </p:cNvSpPr>
                <p:nvPr/>
              </p:nvSpPr>
              <p:spPr bwMode="auto">
                <a:xfrm flipH="1" flipV="1">
                  <a:off x="4028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720" y="3767"/>
                  <a:ext cx="618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Afternoon</a:t>
                  </a:r>
                </a:p>
                <a:p>
                  <a:r>
                    <a:rPr lang="en-US" altLang="en-US" sz="1200" b="1"/>
                    <a:t>in America</a:t>
                  </a:r>
                </a:p>
              </p:txBody>
            </p:sp>
          </p:grpSp>
          <p:grpSp>
            <p:nvGrpSpPr>
              <p:cNvPr id="1035" name="Group 15"/>
              <p:cNvGrpSpPr>
                <a:grpSpLocks/>
              </p:cNvGrpSpPr>
              <p:nvPr/>
            </p:nvGrpSpPr>
            <p:grpSpPr bwMode="auto">
              <a:xfrm>
                <a:off x="3181" y="3385"/>
                <a:ext cx="469" cy="826"/>
                <a:chOff x="3181" y="3408"/>
                <a:chExt cx="469" cy="826"/>
              </a:xfrm>
            </p:grpSpPr>
            <p:sp>
              <p:nvSpPr>
                <p:cNvPr id="1050" name="Line 16"/>
                <p:cNvSpPr>
                  <a:spLocks noChangeShapeType="1"/>
                </p:cNvSpPr>
                <p:nvPr/>
              </p:nvSpPr>
              <p:spPr bwMode="auto">
                <a:xfrm flipH="1" flipV="1">
                  <a:off x="3413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181" y="3767"/>
                  <a:ext cx="469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London</a:t>
                  </a:r>
                </a:p>
                <a:p>
                  <a:r>
                    <a:rPr lang="en-US" altLang="en-US" sz="1200" b="1"/>
                    <a:t>closing</a:t>
                  </a:r>
                </a:p>
              </p:txBody>
            </p:sp>
          </p:grpSp>
          <p:grpSp>
            <p:nvGrpSpPr>
              <p:cNvPr id="1036" name="Group 18"/>
              <p:cNvGrpSpPr>
                <a:grpSpLocks/>
              </p:cNvGrpSpPr>
              <p:nvPr/>
            </p:nvGrpSpPr>
            <p:grpSpPr bwMode="auto">
              <a:xfrm>
                <a:off x="4753" y="3385"/>
                <a:ext cx="397" cy="826"/>
                <a:chOff x="4308" y="3408"/>
                <a:chExt cx="397" cy="826"/>
              </a:xfrm>
            </p:grpSpPr>
            <p:sp>
              <p:nvSpPr>
                <p:cNvPr id="1048" name="Line 19"/>
                <p:cNvSpPr>
                  <a:spLocks noChangeShapeType="1"/>
                </p:cNvSpPr>
                <p:nvPr/>
              </p:nvSpPr>
              <p:spPr bwMode="auto">
                <a:xfrm flipH="1" flipV="1">
                  <a:off x="4506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308" y="3767"/>
                  <a:ext cx="397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6 pm</a:t>
                  </a:r>
                </a:p>
                <a:p>
                  <a:r>
                    <a:rPr lang="en-US" altLang="en-US" sz="1200" b="1"/>
                    <a:t>In NY</a:t>
                  </a:r>
                </a:p>
              </p:txBody>
            </p:sp>
          </p:grpSp>
          <p:sp>
            <p:nvSpPr>
              <p:cNvPr id="1037" name="Line 21"/>
              <p:cNvSpPr>
                <a:spLocks noChangeShapeType="1"/>
              </p:cNvSpPr>
              <p:nvPr/>
            </p:nvSpPr>
            <p:spPr bwMode="auto">
              <a:xfrm flipH="1" flipV="1">
                <a:off x="5322" y="3385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Line 22"/>
              <p:cNvSpPr>
                <a:spLocks noChangeShapeType="1"/>
              </p:cNvSpPr>
              <p:nvPr/>
            </p:nvSpPr>
            <p:spPr bwMode="auto">
              <a:xfrm flipH="1" flipV="1">
                <a:off x="2250" y="3385"/>
                <a:ext cx="0" cy="33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9" name="Group 23"/>
              <p:cNvGrpSpPr>
                <a:grpSpLocks/>
              </p:cNvGrpSpPr>
              <p:nvPr/>
            </p:nvGrpSpPr>
            <p:grpSpPr bwMode="auto">
              <a:xfrm>
                <a:off x="2700" y="3385"/>
                <a:ext cx="547" cy="826"/>
                <a:chOff x="2700" y="3408"/>
                <a:chExt cx="547" cy="826"/>
              </a:xfrm>
            </p:grpSpPr>
            <p:sp>
              <p:nvSpPr>
                <p:cNvPr id="1046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2970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700" y="3767"/>
                  <a:ext cx="547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Americas</a:t>
                  </a:r>
                </a:p>
                <a:p>
                  <a:r>
                    <a:rPr lang="en-US" altLang="en-US" sz="1200" b="1"/>
                    <a:t>open</a:t>
                  </a:r>
                </a:p>
              </p:txBody>
            </p:sp>
          </p:grpSp>
          <p:grpSp>
            <p:nvGrpSpPr>
              <p:cNvPr id="1040" name="Group 26"/>
              <p:cNvGrpSpPr>
                <a:grpSpLocks/>
              </p:cNvGrpSpPr>
              <p:nvPr/>
            </p:nvGrpSpPr>
            <p:grpSpPr bwMode="auto">
              <a:xfrm>
                <a:off x="1340" y="3385"/>
                <a:ext cx="476" cy="826"/>
                <a:chOff x="1340" y="3408"/>
                <a:chExt cx="476" cy="826"/>
              </a:xfrm>
            </p:grpSpPr>
            <p:sp>
              <p:nvSpPr>
                <p:cNvPr id="1044" name="Line 27"/>
                <p:cNvSpPr>
                  <a:spLocks noChangeShapeType="1"/>
                </p:cNvSpPr>
                <p:nvPr/>
              </p:nvSpPr>
              <p:spPr bwMode="auto">
                <a:xfrm flipH="1" flipV="1">
                  <a:off x="1578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340" y="3767"/>
                  <a:ext cx="476" cy="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Europe</a:t>
                  </a:r>
                </a:p>
                <a:p>
                  <a:r>
                    <a:rPr lang="en-US" altLang="en-US" sz="1200" b="1"/>
                    <a:t>opening</a:t>
                  </a:r>
                </a:p>
              </p:txBody>
            </p:sp>
          </p:grpSp>
          <p:grpSp>
            <p:nvGrpSpPr>
              <p:cNvPr id="1041" name="Group 29"/>
              <p:cNvGrpSpPr>
                <a:grpSpLocks/>
              </p:cNvGrpSpPr>
              <p:nvPr/>
            </p:nvGrpSpPr>
            <p:grpSpPr bwMode="auto">
              <a:xfrm>
                <a:off x="957" y="3385"/>
                <a:ext cx="498" cy="811"/>
                <a:chOff x="957" y="3408"/>
                <a:chExt cx="498" cy="811"/>
              </a:xfrm>
            </p:grpSpPr>
            <p:sp>
              <p:nvSpPr>
                <p:cNvPr id="1042" name="Line 30"/>
                <p:cNvSpPr>
                  <a:spLocks noChangeShapeType="1"/>
                </p:cNvSpPr>
                <p:nvPr/>
              </p:nvSpPr>
              <p:spPr bwMode="auto">
                <a:xfrm flipH="1" flipV="1">
                  <a:off x="1205" y="3408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957" y="3768"/>
                  <a:ext cx="498" cy="4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n-US" sz="1200" b="1"/>
                    <a:t>Lunch</a:t>
                  </a:r>
                </a:p>
                <a:p>
                  <a:r>
                    <a:rPr lang="en-US" altLang="en-US" sz="1100" b="1"/>
                    <a:t>In Tokyo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Gold Standard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1876 – 1913</a:t>
            </a:r>
          </a:p>
          <a:p>
            <a:pPr eaLnBrk="1" hangingPunct="1"/>
            <a:r>
              <a:rPr lang="en-US" altLang="en-US" sz="3200" dirty="0" smtClean="0"/>
              <a:t>Values of currency set against precious metals</a:t>
            </a:r>
          </a:p>
          <a:p>
            <a:pPr lvl="1" eaLnBrk="1" hangingPunct="1"/>
            <a:r>
              <a:rPr lang="en-US" altLang="en-US" sz="3200" dirty="0" smtClean="0"/>
              <a:t>Each country set own conversion rate</a:t>
            </a:r>
          </a:p>
          <a:p>
            <a:pPr lvl="1" eaLnBrk="1" hangingPunct="1"/>
            <a:r>
              <a:rPr lang="en-US" altLang="en-US" sz="3200" dirty="0" smtClean="0"/>
              <a:t>Must maintain adequate reserves (Fort Knox) for redemption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19DBDB-A594-4F5C-8004-0B4F50FDCC10}" type="slidenum">
              <a:rPr lang="en-US" altLang="en-US" sz="2600" smtClean="0">
                <a:solidFill>
                  <a:schemeClr val="bg1"/>
                </a:solidFill>
              </a:rPr>
              <a:pPr/>
              <a:t>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Gold Standard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Gold standard implied fixed XR</a:t>
            </a:r>
          </a:p>
          <a:p>
            <a:pPr eaLnBrk="1" hangingPunct="1"/>
            <a:r>
              <a:rPr lang="en-US" altLang="en-US" sz="3200" dirty="0" smtClean="0"/>
              <a:t>Limited growth of money supply for any country</a:t>
            </a:r>
          </a:p>
          <a:p>
            <a:pPr lvl="1" eaLnBrk="1" hangingPunct="1"/>
            <a:r>
              <a:rPr lang="en-US" altLang="en-US" sz="3200" dirty="0" smtClean="0"/>
              <a:t>Need enough gold</a:t>
            </a:r>
          </a:p>
          <a:p>
            <a:pPr eaLnBrk="1" hangingPunct="1"/>
            <a:r>
              <a:rPr lang="en-US" altLang="en-US" sz="3200" dirty="0" smtClean="0"/>
              <a:t>WWI limited free movement of gold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C76EDE-3639-441A-B9A5-00E821730101}" type="slidenum">
              <a:rPr lang="en-US" altLang="en-US" sz="2600" smtClean="0">
                <a:solidFill>
                  <a:schemeClr val="bg1"/>
                </a:solidFill>
              </a:rPr>
              <a:pPr/>
              <a:t>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1920s and 1930s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Some countries reverted to gold standard</a:t>
            </a:r>
          </a:p>
          <a:p>
            <a:pPr eaLnBrk="1" hangingPunct="1"/>
            <a:r>
              <a:rPr lang="en-US" altLang="en-US" sz="3200" dirty="0" smtClean="0"/>
              <a:t>Some abandoned</a:t>
            </a:r>
          </a:p>
          <a:p>
            <a:pPr eaLnBrk="1" hangingPunct="1"/>
            <a:r>
              <a:rPr lang="en-US" altLang="en-US" sz="3200" dirty="0" smtClean="0"/>
              <a:t>Some pegged to dollar or pound</a:t>
            </a:r>
          </a:p>
          <a:p>
            <a:pPr eaLnBrk="1" hangingPunct="1"/>
            <a:r>
              <a:rPr lang="en-US" altLang="en-US" sz="3200" dirty="0" smtClean="0"/>
              <a:t>Period of instability</a:t>
            </a:r>
          </a:p>
          <a:p>
            <a:pPr lvl="1" eaLnBrk="1" hangingPunct="1"/>
            <a:r>
              <a:rPr lang="en-US" altLang="en-US" sz="3200" dirty="0" smtClean="0"/>
              <a:t>International trade declined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29381C-8924-4136-B9F9-36D00D227BF0}" type="slidenum">
              <a:rPr lang="en-US" altLang="en-US" sz="2600" smtClean="0">
                <a:solidFill>
                  <a:schemeClr val="bg1"/>
                </a:solidFill>
              </a:rPr>
              <a:pPr/>
              <a:t>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Bretton Woods Agreement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International agreement in 1944</a:t>
            </a:r>
          </a:p>
          <a:p>
            <a:pPr eaLnBrk="1" hangingPunct="1"/>
            <a:r>
              <a:rPr lang="en-US" altLang="en-US" sz="3200" dirty="0" smtClean="0"/>
              <a:t>Fixed exchange rates</a:t>
            </a:r>
          </a:p>
          <a:p>
            <a:pPr lvl="1" eaLnBrk="1" hangingPunct="1"/>
            <a:r>
              <a:rPr lang="en-US" altLang="en-US" sz="3200" dirty="0" smtClean="0"/>
              <a:t>All currencies pegged to dollar</a:t>
            </a:r>
          </a:p>
          <a:p>
            <a:pPr lvl="1" eaLnBrk="1" hangingPunct="1"/>
            <a:r>
              <a:rPr lang="en-US" altLang="en-US" sz="3200" dirty="0" smtClean="0"/>
              <a:t>Dollar set at $35/ounce of gold</a:t>
            </a:r>
          </a:p>
          <a:p>
            <a:pPr lvl="1" eaLnBrk="1" hangingPunct="1"/>
            <a:r>
              <a:rPr lang="en-US" altLang="en-US" sz="3200" dirty="0" smtClean="0"/>
              <a:t>Intervention to prevent fluctuation of &gt; 1%</a:t>
            </a:r>
          </a:p>
          <a:p>
            <a:pPr eaLnBrk="1" hangingPunct="1"/>
            <a:r>
              <a:rPr lang="en-US" altLang="en-US" sz="3200" dirty="0" smtClean="0"/>
              <a:t>Lasted until 1973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C5CA7A-E43E-4E35-B690-D62EDF5FFC18}" type="slidenum">
              <a:rPr lang="en-US" altLang="en-US" sz="2600" smtClean="0">
                <a:solidFill>
                  <a:schemeClr val="bg1"/>
                </a:solidFill>
              </a:rPr>
              <a:pPr/>
              <a:t>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Exchange Rates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By 1971, dollar had depreciated</a:t>
            </a:r>
          </a:p>
          <a:p>
            <a:pPr eaLnBrk="1" hangingPunct="1"/>
            <a:r>
              <a:rPr lang="en-US" altLang="en-US" sz="3200" dirty="0" smtClean="0"/>
              <a:t>Concerns about U.S. ability to convert dollars to gold </a:t>
            </a:r>
          </a:p>
          <a:p>
            <a:pPr eaLnBrk="1" hangingPunct="1"/>
            <a:r>
              <a:rPr lang="en-US" altLang="en-US" sz="3200" dirty="0" smtClean="0"/>
              <a:t>March 1973</a:t>
            </a:r>
          </a:p>
          <a:p>
            <a:pPr lvl="1" eaLnBrk="1" hangingPunct="1"/>
            <a:r>
              <a:rPr lang="en-US" altLang="en-US" sz="3200" dirty="0" smtClean="0"/>
              <a:t>U.S. allows dollar to float</a:t>
            </a:r>
          </a:p>
          <a:p>
            <a:pPr lvl="1" eaLnBrk="1" hangingPunct="1"/>
            <a:r>
              <a:rPr lang="en-US" altLang="en-US" sz="3200" dirty="0" smtClean="0"/>
              <a:t>Other major currencies float as well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B5F715-E27C-42B3-8E5F-8BDEE62C971F}" type="slidenum">
              <a:rPr lang="en-US" altLang="en-US" sz="2600" smtClean="0">
                <a:solidFill>
                  <a:schemeClr val="bg1"/>
                </a:solidFill>
              </a:rPr>
              <a:pPr/>
              <a:t>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Exchange Rates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Determined by supply and demand</a:t>
            </a:r>
          </a:p>
          <a:p>
            <a:pPr eaLnBrk="1" hangingPunct="1"/>
            <a:r>
              <a:rPr lang="en-US" altLang="en-US" sz="3200" dirty="0" smtClean="0"/>
              <a:t>Factors affecting demand</a:t>
            </a:r>
          </a:p>
          <a:p>
            <a:pPr lvl="1" eaLnBrk="1" hangingPunct="1"/>
            <a:r>
              <a:rPr lang="en-US" altLang="en-US" sz="3200" dirty="0" smtClean="0"/>
              <a:t>Demand for nation’s product</a:t>
            </a:r>
          </a:p>
          <a:p>
            <a:pPr lvl="1" eaLnBrk="1" hangingPunct="1"/>
            <a:r>
              <a:rPr lang="en-US" altLang="en-US" sz="3200" dirty="0" smtClean="0"/>
              <a:t>Demand for nation’s stocks and bonds</a:t>
            </a:r>
          </a:p>
          <a:p>
            <a:pPr lvl="1" eaLnBrk="1" hangingPunct="1"/>
            <a:r>
              <a:rPr lang="en-US" altLang="en-US" sz="3200" dirty="0" smtClean="0"/>
              <a:t>Inflation expectations</a:t>
            </a:r>
          </a:p>
          <a:p>
            <a:pPr lvl="1" eaLnBrk="1" hangingPunct="1"/>
            <a:r>
              <a:rPr lang="en-US" altLang="en-US" sz="3200" dirty="0" smtClean="0"/>
              <a:t>Government stability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DA99A7-F2A7-44DE-9DA3-0D2F516CB757}" type="slidenum">
              <a:rPr lang="en-US" altLang="en-US" sz="2600" smtClean="0">
                <a:solidFill>
                  <a:schemeClr val="bg1"/>
                </a:solidFill>
              </a:rPr>
              <a:pPr/>
              <a:t>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Floating Exchange Rates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Supply is determined by monetary policy of central bank</a:t>
            </a:r>
          </a:p>
          <a:p>
            <a:pPr eaLnBrk="1" hangingPunct="1"/>
            <a:r>
              <a:rPr lang="en-US" altLang="en-US" sz="3200" dirty="0" smtClean="0"/>
              <a:t>U.S. central bank is the Federal Reserve</a:t>
            </a:r>
          </a:p>
          <a:p>
            <a:pPr eaLnBrk="1" hangingPunct="1"/>
            <a:r>
              <a:rPr lang="en-US" altLang="en-US" sz="3200" dirty="0" smtClean="0"/>
              <a:t>Too much supply – inflation</a:t>
            </a:r>
          </a:p>
          <a:p>
            <a:pPr eaLnBrk="1" hangingPunct="1"/>
            <a:r>
              <a:rPr lang="en-US" altLang="en-US" sz="3200" dirty="0" smtClean="0"/>
              <a:t>Not enough supply - recession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4164B5A-5C8D-49D2-A472-E38C39BD2242}" type="slidenum">
              <a:rPr lang="en-US" altLang="en-US" sz="2600" smtClean="0">
                <a:solidFill>
                  <a:schemeClr val="bg1"/>
                </a:solidFill>
              </a:rPr>
              <a:pPr/>
              <a:t>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Various Exchange Rate Systems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540F6-AA9D-4774-9112-46FDCD6D9CB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6" descr="C:\Users\is5985\Desktop\New folder\Final\GEERT BEKAERT_Chapter5\GEERT BEKAERT_table. 5.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217" y="1166367"/>
            <a:ext cx="3965815" cy="546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510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3237</TotalTime>
  <Words>420</Words>
  <Application>Microsoft Office PowerPoint</Application>
  <PresentationFormat>On-screen Show (4:3)</PresentationFormat>
  <Paragraphs>132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Clarity</vt:lpstr>
      <vt:lpstr>Chart</vt:lpstr>
      <vt:lpstr>International Finance</vt:lpstr>
      <vt:lpstr>Gold Standard</vt:lpstr>
      <vt:lpstr>Gold Standard</vt:lpstr>
      <vt:lpstr>1920s and 1930s</vt:lpstr>
      <vt:lpstr>Bretton Woods Agreement</vt:lpstr>
      <vt:lpstr>Floating Exchange Rates</vt:lpstr>
      <vt:lpstr>Floating Exchange Rates</vt:lpstr>
      <vt:lpstr>Floating Exchange Rates</vt:lpstr>
      <vt:lpstr>Various Exchange Rate Systems </vt:lpstr>
      <vt:lpstr>Federal Reserve</vt:lpstr>
      <vt:lpstr>Federal Reserve</vt:lpstr>
      <vt:lpstr>Federal Reserve</vt:lpstr>
      <vt:lpstr>Federal Reserve</vt:lpstr>
      <vt:lpstr>Federal Reserve</vt:lpstr>
      <vt:lpstr>Federal Reserve</vt:lpstr>
      <vt:lpstr>Euro</vt:lpstr>
      <vt:lpstr>Euro</vt:lpstr>
      <vt:lpstr>Foreign Exchange Market</vt:lpstr>
      <vt:lpstr>Foreign Exchange Market</vt:lpstr>
    </vt:vector>
  </TitlesOfParts>
  <Company>Bisk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Reese, William A</cp:lastModifiedBy>
  <cp:revision>123</cp:revision>
  <dcterms:created xsi:type="dcterms:W3CDTF">2007-01-12T18:46:24Z</dcterms:created>
  <dcterms:modified xsi:type="dcterms:W3CDTF">2018-08-20T19:30:50Z</dcterms:modified>
</cp:coreProperties>
</file>