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5" r:id="rId1"/>
  </p:sldMasterIdLst>
  <p:notesMasterIdLst>
    <p:notesMasterId r:id="rId20"/>
  </p:notes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96" r:id="rId11"/>
    <p:sldId id="297" r:id="rId12"/>
    <p:sldId id="291" r:id="rId13"/>
    <p:sldId id="292" r:id="rId14"/>
    <p:sldId id="288" r:id="rId15"/>
    <p:sldId id="289" r:id="rId16"/>
    <p:sldId id="290" r:id="rId17"/>
    <p:sldId id="293" r:id="rId18"/>
    <p:sldId id="298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40" autoAdjust="0"/>
  </p:normalViewPr>
  <p:slideViewPr>
    <p:cSldViewPr>
      <p:cViewPr varScale="1">
        <p:scale>
          <a:sx n="105" d="100"/>
          <a:sy n="105" d="100"/>
        </p:scale>
        <p:origin x="1188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2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2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2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A1D6923F-CC8F-4BC5-9F2A-E2AF1B904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427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C4E7A-DAE9-4274-B3A5-26BF20BC64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78CC3E-5000-49B7-8C3F-7949419C1A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DA0D8-782E-434E-A43C-937AF49F34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EA6C69-767A-4B8C-98F5-3CF720C304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08FBFB-F34D-46C8-8780-DFBB35A21D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31FAE-A3C7-44B3-880E-B38363D785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050AB7-8208-400F-9D42-01C49E0FD9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09228-3EA1-4102-B3A8-FEF7C03D10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2B422-4190-41A7-97C5-AEC6F0F82B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88087-5E31-448B-A745-E5D6E9EE1C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496827-5058-43FF-B3D8-E3B53013EC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D7D0B43-0A0C-413B-A001-26EA6DCB01A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nsus.gov/foreign-trade/statistics/highlights/top/top1712yr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International Finance</a:t>
            </a:r>
          </a:p>
        </p:txBody>
      </p:sp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International Trade and the Balance of Payments</a:t>
            </a:r>
          </a:p>
          <a:p>
            <a:pPr eaLnBrk="1" hangingPunct="1">
              <a:lnSpc>
                <a:spcPct val="80000"/>
              </a:lnSpc>
            </a:pPr>
            <a:endParaRPr lang="en-US" altLang="en-US" dirty="0" smtClean="0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1892108-A977-4E5F-8509-BD267D77BBA1}" type="slidenum">
              <a:rPr lang="en-US" altLang="en-US" sz="2600" smtClean="0">
                <a:solidFill>
                  <a:schemeClr val="bg1"/>
                </a:solidFill>
              </a:rPr>
              <a:pPr/>
              <a:t>1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U.S. Trading Partners - 2017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www.census.gov/foreign-trade/statistics/highlights/top/top1712yr.html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Note Balance of Payments 1960-2017 and U.S. Trade with Various Countries under Additional Materials in Class 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EA6C69-767A-4B8C-98F5-3CF720C304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6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U.S. Balance of Trade Over Time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844040"/>
            <a:ext cx="7594598" cy="455675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EA6C69-767A-4B8C-98F5-3CF720C304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551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Value of the Dollar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Strong dollar</a:t>
            </a:r>
          </a:p>
          <a:p>
            <a:pPr lvl="1" eaLnBrk="1" hangingPunct="1"/>
            <a:r>
              <a:rPr lang="en-US" altLang="en-US" sz="3200" dirty="0" smtClean="0"/>
              <a:t>Makes U.S.-made goods more expensive abroad</a:t>
            </a:r>
          </a:p>
          <a:p>
            <a:pPr lvl="1" eaLnBrk="1" hangingPunct="1"/>
            <a:r>
              <a:rPr lang="en-US" altLang="en-US" sz="3200" dirty="0" smtClean="0"/>
              <a:t>Makes foreign-made goods less expensive here</a:t>
            </a:r>
          </a:p>
          <a:p>
            <a:pPr lvl="1" eaLnBrk="1" hangingPunct="1"/>
            <a:r>
              <a:rPr lang="en-US" altLang="en-US" sz="3200" dirty="0" smtClean="0"/>
              <a:t>Increases imports</a:t>
            </a:r>
          </a:p>
          <a:p>
            <a:pPr lvl="1" eaLnBrk="1" hangingPunct="1"/>
            <a:r>
              <a:rPr lang="en-US" altLang="en-US" sz="3200" dirty="0" smtClean="0"/>
              <a:t>Decreases exports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1CB305C-28AE-4452-9FC9-13378C2875DC}" type="slidenum">
              <a:rPr lang="en-US" altLang="en-US" sz="2600" smtClean="0">
                <a:solidFill>
                  <a:schemeClr val="bg1"/>
                </a:solidFill>
              </a:rPr>
              <a:pPr/>
              <a:t>12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Value of the Dollar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Weak dollar</a:t>
            </a:r>
          </a:p>
          <a:p>
            <a:pPr lvl="1" eaLnBrk="1" hangingPunct="1"/>
            <a:r>
              <a:rPr lang="en-US" altLang="en-US" sz="3200" dirty="0" smtClean="0"/>
              <a:t>Makes U.S.-made goods less expensive abroad</a:t>
            </a:r>
          </a:p>
          <a:p>
            <a:pPr lvl="1" eaLnBrk="1" hangingPunct="1"/>
            <a:r>
              <a:rPr lang="en-US" altLang="en-US" sz="3200" dirty="0" smtClean="0"/>
              <a:t>Makes foreign-made goods more expensive here</a:t>
            </a:r>
          </a:p>
          <a:p>
            <a:pPr lvl="1" eaLnBrk="1" hangingPunct="1"/>
            <a:r>
              <a:rPr lang="en-US" altLang="en-US" sz="3200" dirty="0" smtClean="0"/>
              <a:t>Increases exports</a:t>
            </a:r>
          </a:p>
          <a:p>
            <a:pPr lvl="1" eaLnBrk="1" hangingPunct="1"/>
            <a:r>
              <a:rPr lang="en-US" altLang="en-US" sz="3200" dirty="0" smtClean="0"/>
              <a:t>Decreases imports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F343D85-43D4-41F1-9ED6-280E5E433753}" type="slidenum">
              <a:rPr lang="en-US" altLang="en-US" sz="2600" smtClean="0">
                <a:solidFill>
                  <a:schemeClr val="bg1"/>
                </a:solidFill>
              </a:rPr>
              <a:pPr/>
              <a:t>13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International Trade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Events that Increased International Trade</a:t>
            </a:r>
          </a:p>
          <a:p>
            <a:pPr lvl="1" eaLnBrk="1" hangingPunct="1"/>
            <a:r>
              <a:rPr lang="en-US" altLang="en-US" sz="3200" dirty="0" smtClean="0"/>
              <a:t>Removal of Berlin Wall (1989)</a:t>
            </a:r>
          </a:p>
          <a:p>
            <a:pPr lvl="1" eaLnBrk="1" hangingPunct="1"/>
            <a:r>
              <a:rPr lang="en-US" altLang="en-US" sz="3200" dirty="0" smtClean="0"/>
              <a:t>Single European Act (1987)</a:t>
            </a:r>
          </a:p>
          <a:p>
            <a:pPr lvl="1" eaLnBrk="1" hangingPunct="1"/>
            <a:r>
              <a:rPr lang="en-US" altLang="en-US" sz="3200" dirty="0" smtClean="0"/>
              <a:t>NAFTA (1993)</a:t>
            </a:r>
          </a:p>
          <a:p>
            <a:pPr lvl="1" eaLnBrk="1" hangingPunct="1"/>
            <a:r>
              <a:rPr lang="en-US" altLang="en-US" sz="3200" dirty="0" smtClean="0"/>
              <a:t>Euro (1999)</a:t>
            </a:r>
          </a:p>
          <a:p>
            <a:pPr lvl="1" eaLnBrk="1" hangingPunct="1"/>
            <a:r>
              <a:rPr lang="en-US" altLang="en-US" sz="3200" dirty="0" smtClean="0"/>
              <a:t>Expansion of European Union (2004)</a:t>
            </a:r>
          </a:p>
          <a:p>
            <a:pPr lvl="1" eaLnBrk="1" hangingPunct="1"/>
            <a:endParaRPr lang="en-US" alt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D247AEC-0C55-4645-A36D-6F185F293D9A}" type="slidenum">
              <a:rPr lang="en-US" altLang="en-US" sz="2600" smtClean="0">
                <a:solidFill>
                  <a:schemeClr val="bg1"/>
                </a:solidFill>
              </a:rPr>
              <a:pPr/>
              <a:t>14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International Trade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Factors affecting international trade flows</a:t>
            </a:r>
          </a:p>
          <a:p>
            <a:pPr lvl="1" eaLnBrk="1" hangingPunct="1"/>
            <a:r>
              <a:rPr lang="en-US" altLang="en-US" sz="3200" dirty="0" smtClean="0"/>
              <a:t>Inflation</a:t>
            </a:r>
          </a:p>
          <a:p>
            <a:pPr lvl="1" eaLnBrk="1" hangingPunct="1"/>
            <a:r>
              <a:rPr lang="en-US" altLang="en-US" sz="3200" dirty="0" smtClean="0"/>
              <a:t>National income</a:t>
            </a:r>
          </a:p>
          <a:p>
            <a:pPr lvl="1" eaLnBrk="1" hangingPunct="1"/>
            <a:r>
              <a:rPr lang="en-US" altLang="en-US" sz="3200" dirty="0" smtClean="0"/>
              <a:t>Exchange rates</a:t>
            </a:r>
          </a:p>
          <a:p>
            <a:pPr lvl="1" eaLnBrk="1" hangingPunct="1"/>
            <a:r>
              <a:rPr lang="en-US" altLang="en-US" sz="3200" dirty="0" smtClean="0"/>
              <a:t>Government policies</a:t>
            </a:r>
          </a:p>
          <a:p>
            <a:pPr lvl="1" eaLnBrk="1" hangingPunct="1"/>
            <a:endParaRPr lang="en-US" alt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536C9CA-CDAF-48C4-9138-70C53C83FA84}" type="slidenum">
              <a:rPr lang="en-US" altLang="en-US" sz="2600" smtClean="0">
                <a:solidFill>
                  <a:schemeClr val="bg1"/>
                </a:solidFill>
              </a:rPr>
              <a:pPr/>
              <a:t>15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dirty="0" smtClean="0"/>
              <a:t>Government Policies that Affect Trade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Subsidies for exporters</a:t>
            </a:r>
          </a:p>
          <a:p>
            <a:pPr eaLnBrk="1" hangingPunct="1"/>
            <a:r>
              <a:rPr lang="en-US" altLang="en-US" sz="3200" dirty="0" smtClean="0"/>
              <a:t>Restrictions on imports</a:t>
            </a:r>
          </a:p>
          <a:p>
            <a:pPr lvl="1" eaLnBrk="1" hangingPunct="1"/>
            <a:r>
              <a:rPr lang="en-US" altLang="en-US" sz="3200" dirty="0" smtClean="0"/>
              <a:t>Tariffs</a:t>
            </a:r>
          </a:p>
          <a:p>
            <a:pPr eaLnBrk="1" hangingPunct="1"/>
            <a:r>
              <a:rPr lang="en-US" altLang="en-US" sz="3200" dirty="0" smtClean="0"/>
              <a:t>Lack of restrictions on piracy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72084B9-291D-40BA-A920-15623478BAF9}" type="slidenum">
              <a:rPr lang="en-US" altLang="en-US" sz="2600" smtClean="0">
                <a:solidFill>
                  <a:schemeClr val="bg1"/>
                </a:solidFill>
              </a:rPr>
              <a:pPr/>
              <a:t>16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Direct Foreign Investment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Investment in real assets in foreign countries</a:t>
            </a:r>
          </a:p>
          <a:p>
            <a:pPr lvl="1" eaLnBrk="1" hangingPunct="1"/>
            <a:r>
              <a:rPr lang="en-US" altLang="en-US" sz="3200" dirty="0" smtClean="0"/>
              <a:t>Allows firms to reach additional consumers</a:t>
            </a:r>
          </a:p>
          <a:p>
            <a:pPr lvl="1" eaLnBrk="1" hangingPunct="1"/>
            <a:r>
              <a:rPr lang="en-US" altLang="en-US" sz="3200" dirty="0" smtClean="0"/>
              <a:t>Access to low-cost labor</a:t>
            </a:r>
          </a:p>
          <a:p>
            <a:pPr lvl="1" eaLnBrk="1" hangingPunct="1"/>
            <a:r>
              <a:rPr lang="en-US" altLang="en-US" sz="3200" dirty="0" smtClean="0"/>
              <a:t>Some MNCs have over 50% of assets in foreign countries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E1216F3-7AE2-42EE-9B1E-DF172EAB781E}" type="slidenum">
              <a:rPr lang="en-US" altLang="en-US" sz="2600" smtClean="0">
                <a:solidFill>
                  <a:schemeClr val="bg1"/>
                </a:solidFill>
              </a:rPr>
              <a:pPr/>
              <a:t>17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en-US" sz="3200" dirty="0"/>
              <a:t>Distribution of Global </a:t>
            </a:r>
            <a:r>
              <a:rPr lang="en-US" altLang="en-US" sz="3200" dirty="0" smtClean="0"/>
              <a:t>DFI in 2015</a:t>
            </a:r>
            <a:endParaRPr lang="en-US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284" y="1657017"/>
            <a:ext cx="7211431" cy="476316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EA6C69-767A-4B8C-98F5-3CF720C304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136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Comparative Advantage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Specialization increases efficiency</a:t>
            </a:r>
          </a:p>
          <a:p>
            <a:pPr lvl="1" eaLnBrk="1" hangingPunct="1"/>
            <a:r>
              <a:rPr lang="en-US" altLang="en-US" sz="3200" dirty="0" smtClean="0"/>
              <a:t>U.S. – technology</a:t>
            </a:r>
          </a:p>
          <a:p>
            <a:pPr lvl="1" eaLnBrk="1" hangingPunct="1"/>
            <a:r>
              <a:rPr lang="en-US" altLang="en-US" sz="3200" dirty="0" smtClean="0"/>
              <a:t>China </a:t>
            </a:r>
            <a:r>
              <a:rPr lang="en-US" altLang="en-US" sz="3200" dirty="0" smtClean="0"/>
              <a:t>– </a:t>
            </a:r>
            <a:r>
              <a:rPr lang="en-US" altLang="en-US" sz="3200" dirty="0" smtClean="0"/>
              <a:t>labor productivity</a:t>
            </a:r>
            <a:endParaRPr lang="en-US" altLang="en-US" sz="3200" dirty="0" smtClean="0"/>
          </a:p>
          <a:p>
            <a:pPr lvl="1" eaLnBrk="1" hangingPunct="1"/>
            <a:r>
              <a:rPr lang="en-US" altLang="en-US" sz="3200" dirty="0" smtClean="0"/>
              <a:t>Bahamas – tourism </a:t>
            </a:r>
            <a:endParaRPr lang="en-US" altLang="en-US" sz="3200" dirty="0" smtClean="0"/>
          </a:p>
          <a:p>
            <a:pPr lvl="1" eaLnBrk="1" hangingPunct="1"/>
            <a:r>
              <a:rPr lang="en-US" altLang="en-US" sz="3200" dirty="0" smtClean="0"/>
              <a:t>Canada – wheat</a:t>
            </a:r>
          </a:p>
          <a:p>
            <a:pPr lvl="1" eaLnBrk="1" hangingPunct="1"/>
            <a:r>
              <a:rPr lang="en-US" altLang="en-US" sz="3200" dirty="0" smtClean="0"/>
              <a:t>Colombia – coffee</a:t>
            </a:r>
          </a:p>
          <a:p>
            <a:pPr lvl="1" eaLnBrk="1" hangingPunct="1"/>
            <a:r>
              <a:rPr lang="en-US" altLang="en-US" sz="3200" dirty="0" smtClean="0"/>
              <a:t>France – wine </a:t>
            </a:r>
            <a:endParaRPr lang="en-US" altLang="en-US" sz="3200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2401821-E769-4A13-8189-C081C6184177}" type="slidenum">
              <a:rPr lang="en-US" altLang="en-US" sz="2600" smtClean="0">
                <a:solidFill>
                  <a:schemeClr val="bg1"/>
                </a:solidFill>
              </a:rPr>
              <a:pPr/>
              <a:t>2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altLang="en-US" sz="3200" dirty="0" smtClean="0"/>
              <a:t>Trade Occurs Because of Imperfect Markets</a:t>
            </a:r>
            <a:endParaRPr lang="en-US" altLang="en-US" sz="3200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No Trade in Closed </a:t>
            </a:r>
            <a:r>
              <a:rPr lang="en-US" altLang="en-US" sz="3200" dirty="0" smtClean="0"/>
              <a:t>Markets</a:t>
            </a:r>
          </a:p>
          <a:p>
            <a:pPr lvl="1" eaLnBrk="1" hangingPunct="1"/>
            <a:r>
              <a:rPr lang="en-US" altLang="en-US" sz="3200" dirty="0" smtClean="0"/>
              <a:t>Each country must produce and consume all its own goods</a:t>
            </a:r>
            <a:endParaRPr lang="en-US" altLang="en-US" sz="3200" dirty="0" smtClean="0"/>
          </a:p>
          <a:p>
            <a:pPr eaLnBrk="1" hangingPunct="1"/>
            <a:r>
              <a:rPr lang="en-US" altLang="en-US" sz="3200" dirty="0" smtClean="0"/>
              <a:t>No Trade if Factors of Production Flow Freely Between Markets</a:t>
            </a:r>
            <a:endParaRPr lang="en-US" altLang="en-US" sz="3200" dirty="0" smtClean="0"/>
          </a:p>
          <a:p>
            <a:pPr lvl="1" eaLnBrk="1" hangingPunct="1"/>
            <a:r>
              <a:rPr lang="en-US" altLang="en-US" sz="3200" dirty="0" smtClean="0"/>
              <a:t>Every country has full and free access to everything in the world it needs</a:t>
            </a:r>
            <a:endParaRPr lang="en-US" altLang="en-US" sz="3200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1C8601F-C5C5-4644-8652-464837FB80E8}" type="slidenum">
              <a:rPr lang="en-US" altLang="en-US" sz="2600" smtClean="0">
                <a:solidFill>
                  <a:schemeClr val="bg1"/>
                </a:solidFill>
              </a:rPr>
              <a:pPr/>
              <a:t>3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Balance of Payments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Summary of a country’s international transactions for a period (quarter)</a:t>
            </a:r>
          </a:p>
          <a:p>
            <a:pPr lvl="1" eaLnBrk="1" hangingPunct="1"/>
            <a:r>
              <a:rPr lang="en-US" altLang="en-US" sz="3200" dirty="0" smtClean="0"/>
              <a:t>Businesses</a:t>
            </a:r>
          </a:p>
          <a:p>
            <a:pPr lvl="1" eaLnBrk="1" hangingPunct="1"/>
            <a:r>
              <a:rPr lang="en-US" altLang="en-US" sz="3200" dirty="0" smtClean="0"/>
              <a:t>Individuals</a:t>
            </a:r>
          </a:p>
          <a:p>
            <a:pPr lvl="1" eaLnBrk="1" hangingPunct="1"/>
            <a:r>
              <a:rPr lang="en-US" altLang="en-US" sz="3200" dirty="0" smtClean="0"/>
              <a:t>Government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1E5A6B1-8D21-4967-BEA6-2D23E7B4015B}" type="slidenum">
              <a:rPr lang="en-US" altLang="en-US" sz="2600" smtClean="0">
                <a:solidFill>
                  <a:schemeClr val="bg1"/>
                </a:solidFill>
              </a:rPr>
              <a:pPr/>
              <a:t>4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Balance of Payments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Current Account</a:t>
            </a:r>
          </a:p>
          <a:p>
            <a:pPr lvl="1" eaLnBrk="1" hangingPunct="1"/>
            <a:r>
              <a:rPr lang="en-US" altLang="en-US" sz="3200" dirty="0" smtClean="0"/>
              <a:t>Payments for merchandise and services</a:t>
            </a:r>
          </a:p>
          <a:p>
            <a:pPr lvl="2" eaLnBrk="1" hangingPunct="1"/>
            <a:r>
              <a:rPr lang="en-US" altLang="en-US" sz="3200" dirty="0" smtClean="0"/>
              <a:t>Balance of trade</a:t>
            </a:r>
          </a:p>
          <a:p>
            <a:pPr lvl="3" eaLnBrk="1" hangingPunct="1"/>
            <a:r>
              <a:rPr lang="en-US" altLang="en-US" sz="3200" dirty="0" smtClean="0"/>
              <a:t>Exports minus imports</a:t>
            </a:r>
          </a:p>
          <a:p>
            <a:pPr lvl="1" eaLnBrk="1" hangingPunct="1"/>
            <a:r>
              <a:rPr lang="en-US" altLang="en-US" sz="3200" dirty="0" smtClean="0"/>
              <a:t>Factor income payments</a:t>
            </a:r>
          </a:p>
          <a:p>
            <a:pPr lvl="1" eaLnBrk="1" hangingPunct="1"/>
            <a:r>
              <a:rPr lang="en-US" altLang="en-US" sz="3200" dirty="0" smtClean="0"/>
              <a:t>Transfer payments</a:t>
            </a:r>
          </a:p>
          <a:p>
            <a:pPr eaLnBrk="1" hangingPunct="1">
              <a:buFontTx/>
              <a:buNone/>
            </a:pPr>
            <a:endParaRPr lang="en-US" alt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EDCBC13-0C0D-43C4-8DA9-0B3B56FF864E}" type="slidenum">
              <a:rPr lang="en-US" altLang="en-US" sz="2600" smtClean="0">
                <a:solidFill>
                  <a:schemeClr val="bg1"/>
                </a:solidFill>
              </a:rPr>
              <a:pPr/>
              <a:t>5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Balance of Payments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Capital account</a:t>
            </a:r>
          </a:p>
          <a:p>
            <a:pPr lvl="1" eaLnBrk="1" hangingPunct="1"/>
            <a:r>
              <a:rPr lang="en-US" altLang="en-US" sz="3200" dirty="0" smtClean="0"/>
              <a:t>Financial assets transferred across borders by people who relocate</a:t>
            </a:r>
          </a:p>
          <a:p>
            <a:pPr lvl="1" eaLnBrk="1" hangingPunct="1"/>
            <a:r>
              <a:rPr lang="en-US" altLang="en-US" sz="3200" dirty="0" smtClean="0"/>
              <a:t>Direct foreign investment</a:t>
            </a:r>
          </a:p>
          <a:p>
            <a:pPr lvl="1" eaLnBrk="1" hangingPunct="1"/>
            <a:r>
              <a:rPr lang="en-US" altLang="en-US" sz="3200" dirty="0" smtClean="0"/>
              <a:t>Portfolio investment</a:t>
            </a:r>
          </a:p>
          <a:p>
            <a:pPr eaLnBrk="1" hangingPunct="1">
              <a:buFontTx/>
              <a:buNone/>
            </a:pPr>
            <a:endParaRPr lang="en-US" alt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BA646EF-B658-4B57-A087-2319B528FBF4}" type="slidenum">
              <a:rPr lang="en-US" altLang="en-US" sz="2600" smtClean="0">
                <a:solidFill>
                  <a:schemeClr val="bg1"/>
                </a:solidFill>
              </a:rPr>
              <a:pPr/>
              <a:t>6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Examples of Current Account Transactions</a:t>
            </a:r>
          </a:p>
        </p:txBody>
      </p:sp>
      <p:pic>
        <p:nvPicPr>
          <p:cNvPr id="1024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8382000" cy="558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Examples of Current Account Transactions</a:t>
            </a:r>
          </a:p>
        </p:txBody>
      </p:sp>
      <p:pic>
        <p:nvPicPr>
          <p:cNvPr id="1126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66800"/>
            <a:ext cx="8534400" cy="555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914400"/>
            <a:ext cx="8229600" cy="8651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smtClean="0"/>
              <a:t>Summary of U.S. Current Account in 2011 </a:t>
            </a:r>
            <a:br>
              <a:rPr lang="en-US" altLang="en-US" sz="2800" dirty="0" smtClean="0"/>
            </a:br>
            <a:r>
              <a:rPr lang="en-US" altLang="en-US" sz="2800" dirty="0" smtClean="0"/>
              <a:t>(in billions of $)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87"/>
          <a:stretch/>
        </p:blipFill>
        <p:spPr>
          <a:xfrm>
            <a:off x="341856" y="2362200"/>
            <a:ext cx="8512126" cy="30876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610</TotalTime>
  <Words>355</Words>
  <Application>Microsoft Office PowerPoint</Application>
  <PresentationFormat>On-screen Show (4:3)</PresentationFormat>
  <Paragraphs>92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Times New Roman</vt:lpstr>
      <vt:lpstr>Clarity</vt:lpstr>
      <vt:lpstr>International Finance</vt:lpstr>
      <vt:lpstr>Comparative Advantage</vt:lpstr>
      <vt:lpstr>Trade Occurs Because of Imperfect Markets</vt:lpstr>
      <vt:lpstr>Balance of Payments</vt:lpstr>
      <vt:lpstr>Balance of Payments</vt:lpstr>
      <vt:lpstr>Balance of Payments</vt:lpstr>
      <vt:lpstr>Examples of Current Account Transactions</vt:lpstr>
      <vt:lpstr>Examples of Current Account Transactions</vt:lpstr>
      <vt:lpstr>Summary of U.S. Current Account in 2011  (in billions of $)</vt:lpstr>
      <vt:lpstr>U.S. Trading Partners - 2017</vt:lpstr>
      <vt:lpstr>U.S. Balance of Trade Over Time</vt:lpstr>
      <vt:lpstr>Value of the Dollar</vt:lpstr>
      <vt:lpstr>Value of the Dollar</vt:lpstr>
      <vt:lpstr>International Trade</vt:lpstr>
      <vt:lpstr>International Trade</vt:lpstr>
      <vt:lpstr>Government Policies that Affect Trade</vt:lpstr>
      <vt:lpstr>Direct Foreign Investment</vt:lpstr>
      <vt:lpstr>Distribution of Global DFI in 2015</vt:lpstr>
    </vt:vector>
  </TitlesOfParts>
  <Company>Bisk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# and Course Name</dc:title>
  <dc:creator>workstation</dc:creator>
  <cp:lastModifiedBy>Reese, William A</cp:lastModifiedBy>
  <cp:revision>80</cp:revision>
  <dcterms:created xsi:type="dcterms:W3CDTF">2007-01-12T18:46:24Z</dcterms:created>
  <dcterms:modified xsi:type="dcterms:W3CDTF">2018-08-20T18:25:36Z</dcterms:modified>
</cp:coreProperties>
</file>