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24"/>
  </p:notesMasterIdLst>
  <p:sldIdLst>
    <p:sldId id="256" r:id="rId2"/>
    <p:sldId id="273" r:id="rId3"/>
    <p:sldId id="290" r:id="rId4"/>
    <p:sldId id="291" r:id="rId5"/>
    <p:sldId id="292" r:id="rId6"/>
    <p:sldId id="293" r:id="rId7"/>
    <p:sldId id="289" r:id="rId8"/>
    <p:sldId id="294" r:id="rId9"/>
    <p:sldId id="295" r:id="rId10"/>
    <p:sldId id="296" r:id="rId11"/>
    <p:sldId id="297" r:id="rId12"/>
    <p:sldId id="300" r:id="rId13"/>
    <p:sldId id="298" r:id="rId14"/>
    <p:sldId id="299" r:id="rId15"/>
    <p:sldId id="301" r:id="rId16"/>
    <p:sldId id="308" r:id="rId17"/>
    <p:sldId id="302" r:id="rId18"/>
    <p:sldId id="303" r:id="rId19"/>
    <p:sldId id="304" r:id="rId20"/>
    <p:sldId id="305" r:id="rId21"/>
    <p:sldId id="306" r:id="rId22"/>
    <p:sldId id="30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105" d="100"/>
          <a:sy n="105" d="100"/>
        </p:scale>
        <p:origin x="118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E41219BA-69B8-4621-B8EA-2FA2C798A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22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A26C4-0367-4E59-BAEE-445C4BE362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7E040-629B-4377-84BA-6AA2DF63D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B60A38-9F7F-442B-AE75-28BD94338C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F1682-14F6-4185-8447-2C215696FC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16000-5327-4DCD-9866-50AD651474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2E99D-A8C4-4734-9D9F-F92A3DA5B8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39AF2-7853-4FC1-857D-4DDAB0B982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C55FCD-6C26-4A02-BFCD-66C7036892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D5C0C-6566-4F28-BD64-068F86FEC2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97FBAE-2D6F-44FB-BAEF-EFEC7B2663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23815-B13B-40C6-AA2C-5E08E10B25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C9CF7F-BFB9-4789-B050-243A914E67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Finance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581400"/>
            <a:ext cx="8001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Forecasting Exchange Rates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 smtClean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486E8A2-E41D-4F6E-86AC-44A39376DEEB}" type="slidenum">
              <a:rPr lang="en-US" altLang="en-US" sz="2600" smtClean="0">
                <a:solidFill>
                  <a:schemeClr val="bg1"/>
                </a:solidFill>
              </a:rPr>
              <a:pPr/>
              <a:t>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Forecasting Techniques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Purchasing Power Parity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u="sng" dirty="0" smtClean="0"/>
              <a:t>(1 + </a:t>
            </a:r>
            <a:r>
              <a:rPr lang="el-GR" altLang="en-US" sz="3200" u="sng" dirty="0" smtClean="0"/>
              <a:t>Π</a:t>
            </a:r>
            <a:r>
              <a:rPr lang="en-US" altLang="en-US" sz="3200" u="sng" baseline="-25000" dirty="0" smtClean="0"/>
              <a:t>D</a:t>
            </a:r>
            <a:r>
              <a:rPr lang="en-US" altLang="en-US" sz="3200" u="sng" dirty="0" smtClean="0"/>
              <a:t>)  </a:t>
            </a:r>
            <a:r>
              <a:rPr lang="en-US" altLang="en-US" sz="3200" dirty="0" smtClean="0"/>
              <a:t>=  </a:t>
            </a:r>
            <a:r>
              <a:rPr lang="en-US" altLang="en-US" sz="3200" u="sng" dirty="0" smtClean="0"/>
              <a:t>S</a:t>
            </a:r>
            <a:r>
              <a:rPr lang="en-US" altLang="en-US" sz="3200" u="sng" baseline="-25000" dirty="0" smtClean="0"/>
              <a:t>t+1</a:t>
            </a:r>
            <a:r>
              <a:rPr lang="en-US" altLang="en-US" sz="3200" dirty="0" smtClean="0"/>
              <a:t>  =  1+</a:t>
            </a:r>
            <a:r>
              <a:rPr lang="el-GR" altLang="en-US" sz="3200" dirty="0" smtClean="0"/>
              <a:t>Δ</a:t>
            </a:r>
            <a:r>
              <a:rPr lang="en-US" altLang="en-US" sz="3200" dirty="0" smtClean="0"/>
              <a:t>S</a:t>
            </a:r>
            <a:r>
              <a:rPr lang="en-US" altLang="en-US" sz="3200" baseline="30000" dirty="0" smtClean="0"/>
              <a:t>D/F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dirty="0" smtClean="0"/>
              <a:t>(1 + </a:t>
            </a:r>
            <a:r>
              <a:rPr lang="el-GR" altLang="en-US" sz="3200" dirty="0" smtClean="0"/>
              <a:t>Π</a:t>
            </a:r>
            <a:r>
              <a:rPr lang="en-US" altLang="en-US" sz="3200" baseline="-25000" dirty="0" smtClean="0"/>
              <a:t>F</a:t>
            </a:r>
            <a:r>
              <a:rPr lang="en-US" altLang="en-US" sz="3200" dirty="0" smtClean="0"/>
              <a:t>)         S</a:t>
            </a:r>
            <a:r>
              <a:rPr lang="en-US" altLang="en-US" sz="3200" baseline="-25000" dirty="0" smtClean="0"/>
              <a:t>t</a:t>
            </a:r>
          </a:p>
          <a:p>
            <a:r>
              <a:rPr lang="en-US" altLang="en-US" sz="3200" dirty="0" smtClean="0"/>
              <a:t>Inflation expectations can come from TIPS vs. </a:t>
            </a:r>
            <a:r>
              <a:rPr lang="en-US" altLang="en-US" sz="3200" dirty="0" smtClean="0"/>
              <a:t>T-notes</a:t>
            </a:r>
            <a:endParaRPr lang="en-US" altLang="en-US" sz="32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7F71690-60DE-4209-AA34-6E76AC320840}" type="slidenum">
              <a:rPr lang="en-US" altLang="en-US" sz="2600" smtClean="0">
                <a:solidFill>
                  <a:schemeClr val="bg1"/>
                </a:solidFill>
              </a:rPr>
              <a:pPr/>
              <a:t>10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Forecasting Techniques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Forward Rates</a:t>
            </a:r>
          </a:p>
          <a:p>
            <a:pPr lvl="1" eaLnBrk="1" hangingPunct="1"/>
            <a:r>
              <a:rPr lang="en-US" altLang="en-US" sz="3200" dirty="0" smtClean="0"/>
              <a:t>Market-based forecast</a:t>
            </a:r>
          </a:p>
          <a:p>
            <a:pPr lvl="1" eaLnBrk="1" hangingPunct="1"/>
            <a:r>
              <a:rPr lang="en-US" altLang="en-US" sz="3200" dirty="0" smtClean="0"/>
              <a:t>Must account for bid-ask spread (can be wide</a:t>
            </a:r>
            <a:r>
              <a:rPr lang="en-US" altLang="en-US" sz="3200" dirty="0" smtClean="0"/>
              <a:t>)</a:t>
            </a:r>
            <a:endParaRPr lang="en-US" altLang="en-US" sz="320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840A6-177F-45CC-92DF-CB06AFEF58EA}" type="slidenum">
              <a:rPr lang="en-US" altLang="en-US" sz="2600" smtClean="0">
                <a:solidFill>
                  <a:schemeClr val="bg1"/>
                </a:solidFill>
              </a:rPr>
              <a:pPr/>
              <a:t>11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Forecasting Techniques</a:t>
            </a:r>
            <a:br>
              <a:rPr lang="en-US" altLang="en-US" smtClean="0"/>
            </a:br>
            <a:r>
              <a:rPr lang="en-US" altLang="en-US" sz="3200" smtClean="0"/>
              <a:t>Example: $/</a:t>
            </a:r>
            <a:r>
              <a:rPr lang="en-US" altLang="en-US" sz="3200" smtClean="0">
                <a:cs typeface="Tahoma" pitchFamily="34" charset="0"/>
              </a:rPr>
              <a:t>£</a:t>
            </a:r>
            <a:endParaRPr lang="en-US" altLang="en-US" smtClean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79343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Forecasting Techniques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Today’s Spot Rate</a:t>
            </a:r>
          </a:p>
          <a:p>
            <a:pPr lvl="1" eaLnBrk="1" hangingPunct="1"/>
            <a:r>
              <a:rPr lang="en-US" altLang="en-US" sz="3200" dirty="0" smtClean="0"/>
              <a:t>Expectations already built into spot rate</a:t>
            </a:r>
          </a:p>
          <a:p>
            <a:pPr lvl="1" eaLnBrk="1" hangingPunct="1"/>
            <a:r>
              <a:rPr lang="en-US" altLang="en-US" sz="3200" dirty="0" smtClean="0"/>
              <a:t>Best for short-term forecasting</a:t>
            </a:r>
          </a:p>
          <a:p>
            <a:pPr lvl="1" eaLnBrk="1" hangingPunct="1"/>
            <a:r>
              <a:rPr lang="en-US" altLang="en-US" sz="3200" dirty="0" smtClean="0"/>
              <a:t>Relies on notion of market efficiency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999EF3E-090A-4E2C-8980-0B1F3C470F3C}" type="slidenum">
              <a:rPr lang="en-US" altLang="en-US" sz="2600" smtClean="0">
                <a:solidFill>
                  <a:schemeClr val="bg1"/>
                </a:solidFill>
              </a:rPr>
              <a:pPr/>
              <a:t>13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Forecasting Techniques</a:t>
            </a:r>
            <a:br>
              <a:rPr lang="en-US" altLang="en-US" smtClean="0"/>
            </a:br>
            <a:r>
              <a:rPr lang="en-US" altLang="en-US" smtClean="0"/>
              <a:t>with Mexican Peso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8574088" cy="401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 Error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Always will have some error</a:t>
            </a:r>
          </a:p>
          <a:p>
            <a:pPr eaLnBrk="1" hangingPunct="1"/>
            <a:r>
              <a:rPr lang="en-US" altLang="en-US" sz="3200" dirty="0" smtClean="0"/>
              <a:t>Potential error is larger for</a:t>
            </a:r>
          </a:p>
          <a:p>
            <a:pPr lvl="1" eaLnBrk="1" hangingPunct="1"/>
            <a:r>
              <a:rPr lang="en-US" altLang="en-US" sz="3200" dirty="0" smtClean="0"/>
              <a:t>More volatile currencies</a:t>
            </a:r>
          </a:p>
          <a:p>
            <a:pPr lvl="1" eaLnBrk="1" hangingPunct="1"/>
            <a:r>
              <a:rPr lang="en-US" altLang="en-US" sz="3200" dirty="0" smtClean="0"/>
              <a:t>Longer forecast horizon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C8C159-A5B9-4D0B-8DCA-58C8F0702C1D}" type="slidenum">
              <a:rPr lang="en-US" altLang="en-US" sz="2600" smtClean="0">
                <a:solidFill>
                  <a:schemeClr val="bg1"/>
                </a:solidFill>
              </a:rPr>
              <a:pPr/>
              <a:t>15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685800"/>
          </a:xfrm>
        </p:spPr>
        <p:txBody>
          <a:bodyPr/>
          <a:lstStyle/>
          <a:p>
            <a:r>
              <a:rPr lang="en-US" sz="2800" dirty="0" smtClean="0"/>
              <a:t>How Forecast Error is Affected by Volatility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4"/>
          <a:stretch/>
        </p:blipFill>
        <p:spPr>
          <a:xfrm>
            <a:off x="879110" y="1524000"/>
            <a:ext cx="7198090" cy="51075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F1682-14F6-4185-8447-2C215696FCE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30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 Error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Forecast error can have severe consequences for MNC</a:t>
            </a:r>
          </a:p>
          <a:p>
            <a:pPr lvl="1" eaLnBrk="1" hangingPunct="1"/>
            <a:r>
              <a:rPr lang="en-US" altLang="en-US" sz="3200" dirty="0" smtClean="0"/>
              <a:t>Can turn positive NPV project into negative NPV project</a:t>
            </a:r>
          </a:p>
          <a:p>
            <a:pPr lvl="1" eaLnBrk="1" hangingPunct="1"/>
            <a:r>
              <a:rPr lang="en-US" altLang="en-US" sz="3200" dirty="0" smtClean="0"/>
              <a:t>MNC may choose to hedge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DC0346-245D-4F6F-B51C-C2E78E3B6B41}" type="slidenum">
              <a:rPr lang="en-US" altLang="en-US" sz="2600" smtClean="0">
                <a:solidFill>
                  <a:schemeClr val="bg1"/>
                </a:solidFill>
              </a:rPr>
              <a:pPr/>
              <a:t>17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 Error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Measuring forecast error</a:t>
            </a:r>
          </a:p>
          <a:p>
            <a:pPr lvl="1" eaLnBrk="1" hangingPunct="1"/>
            <a:r>
              <a:rPr lang="en-US" altLang="en-US" sz="3200" dirty="0" smtClean="0"/>
              <a:t>As percentage of realized value</a:t>
            </a:r>
          </a:p>
          <a:p>
            <a:pPr lvl="1" eaLnBrk="1" hangingPunct="1"/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                   Difference between</a:t>
            </a:r>
          </a:p>
          <a:p>
            <a:pPr lvl="1" eaLnBrk="1" hangingPunct="1">
              <a:buFont typeface="Wingdings 3" pitchFamily="18" charset="2"/>
              <a:buNone/>
            </a:pPr>
            <a:r>
              <a:rPr lang="en-US" altLang="en-US" sz="3200" dirty="0" smtClean="0"/>
              <a:t>                 Forecasted &amp; Realized </a:t>
            </a:r>
          </a:p>
          <a:p>
            <a:pPr lvl="1" eaLnBrk="1" hangingPunct="1">
              <a:buFont typeface="Wingdings 3" pitchFamily="18" charset="2"/>
              <a:buNone/>
            </a:pPr>
            <a:r>
              <a:rPr lang="en-US" altLang="en-US" sz="3200" dirty="0" smtClean="0"/>
              <a:t>Error =      </a:t>
            </a:r>
            <a:r>
              <a:rPr lang="en-US" altLang="en-US" sz="3200" u="sng" dirty="0" smtClean="0"/>
              <a:t>Value               </a:t>
            </a:r>
            <a:r>
              <a:rPr lang="en-US" altLang="en-US" sz="3200" u="sng" dirty="0" err="1" smtClean="0"/>
              <a:t>Value</a:t>
            </a:r>
            <a:endParaRPr lang="en-US" altLang="en-US" sz="3200" u="sng" dirty="0" smtClean="0"/>
          </a:p>
          <a:p>
            <a:pPr lvl="1" eaLnBrk="1" hangingPunct="1">
              <a:buFont typeface="Wingdings 3" pitchFamily="18" charset="2"/>
              <a:buNone/>
            </a:pPr>
            <a:r>
              <a:rPr lang="en-US" altLang="en-US" sz="3200" dirty="0" smtClean="0"/>
              <a:t>                      Realized Value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2BF771-05DF-48B3-B8ED-C7DE9534DF1E}" type="slidenum">
              <a:rPr lang="en-US" altLang="en-US" sz="2600" smtClean="0">
                <a:solidFill>
                  <a:schemeClr val="bg1"/>
                </a:solidFill>
              </a:rPr>
              <a:pPr/>
              <a:t>18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 Error Example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  British Pound             Mexican Peso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u="sng" dirty="0" smtClean="0"/>
              <a:t>  1.50 - 1.35  </a:t>
            </a:r>
            <a:r>
              <a:rPr lang="en-US" altLang="en-US" sz="3200" dirty="0" smtClean="0"/>
              <a:t> = 10%    </a:t>
            </a:r>
            <a:r>
              <a:rPr lang="en-US" altLang="en-US" sz="3200" u="sng" dirty="0" smtClean="0"/>
              <a:t>.12 - .10  </a:t>
            </a:r>
            <a:r>
              <a:rPr lang="en-US" altLang="en-US" sz="3200" dirty="0" smtClean="0"/>
              <a:t> =20%</a:t>
            </a:r>
          </a:p>
          <a:p>
            <a:pPr lvl="1" eaLnBrk="1" hangingPunct="1">
              <a:buFont typeface="Wingdings 3" pitchFamily="18" charset="2"/>
              <a:buNone/>
            </a:pPr>
            <a:r>
              <a:rPr lang="en-US" altLang="en-US" sz="3200" dirty="0" smtClean="0"/>
              <a:t>  1.50                           .10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3AC89E-7522-4254-B1D6-46286CAFA2C6}" type="slidenum">
              <a:rPr lang="en-US" altLang="en-US" sz="2600" smtClean="0">
                <a:solidFill>
                  <a:schemeClr val="bg1"/>
                </a:solidFill>
              </a:rPr>
              <a:pPr/>
              <a:t>19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95169"/>
              </p:ext>
            </p:extLst>
          </p:nvPr>
        </p:nvGraphicFramePr>
        <p:xfrm>
          <a:off x="1066800" y="1600200"/>
          <a:ext cx="6705600" cy="198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7955"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Forecasted </a:t>
                      </a:r>
                    </a:p>
                    <a:p>
                      <a:pPr algn="ctr"/>
                      <a:r>
                        <a:rPr lang="en-US" sz="1800" b="1" dirty="0" smtClean="0"/>
                        <a:t>Value</a:t>
                      </a:r>
                      <a:endParaRPr lang="en-US" sz="1800" b="1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Realized </a:t>
                      </a:r>
                    </a:p>
                    <a:p>
                      <a:pPr algn="ctr"/>
                      <a:r>
                        <a:rPr lang="en-US" sz="1800" b="1" dirty="0" smtClean="0"/>
                        <a:t>Value</a:t>
                      </a:r>
                      <a:endParaRPr lang="en-US" sz="1800" b="1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62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British Pound</a:t>
                      </a:r>
                      <a:endParaRPr lang="en-US" sz="1800" b="1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$1.35</a:t>
                      </a:r>
                      <a:endParaRPr lang="en-US" sz="1800" b="1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$1.50</a:t>
                      </a:r>
                      <a:endParaRPr lang="en-US" sz="1800" b="1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62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Mexican Peso</a:t>
                      </a:r>
                      <a:endParaRPr lang="en-US" sz="1800" b="1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$.12</a:t>
                      </a:r>
                      <a:endParaRPr lang="en-US" sz="1800" b="1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$.10</a:t>
                      </a:r>
                      <a:endParaRPr lang="en-US" sz="1800" b="1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Firms Forecast XRs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Hedging decisions</a:t>
            </a:r>
          </a:p>
          <a:p>
            <a:pPr lvl="1" eaLnBrk="1" hangingPunct="1"/>
            <a:r>
              <a:rPr lang="en-US" altLang="en-US" sz="3200" dirty="0" smtClean="0"/>
              <a:t>Hedging payables and receivables</a:t>
            </a:r>
          </a:p>
          <a:p>
            <a:pPr eaLnBrk="1" hangingPunct="1"/>
            <a:r>
              <a:rPr lang="en-US" altLang="en-US" sz="3200" dirty="0" smtClean="0"/>
              <a:t>Short-term financing decisions</a:t>
            </a:r>
          </a:p>
          <a:p>
            <a:pPr lvl="1" eaLnBrk="1" hangingPunct="1"/>
            <a:r>
              <a:rPr lang="en-US" altLang="en-US" sz="3200" dirty="0" smtClean="0"/>
              <a:t>Which currency to borrow in</a:t>
            </a:r>
          </a:p>
          <a:p>
            <a:pPr lvl="2" eaLnBrk="1" hangingPunct="1"/>
            <a:r>
              <a:rPr lang="en-US" altLang="en-US" sz="3200" dirty="0" smtClean="0"/>
              <a:t>Low rate, weakening currency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1D0ECBB-AD64-443B-B439-AD1542D9016E}" type="slidenum">
              <a:rPr lang="en-US" altLang="en-US" sz="2600" smtClean="0">
                <a:solidFill>
                  <a:schemeClr val="bg1"/>
                </a:solidFill>
              </a:rPr>
              <a:pPr/>
              <a:t>2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Forecast Errors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Inaccurate but unbiased</a:t>
            </a:r>
          </a:p>
          <a:p>
            <a:pPr lvl="1" eaLnBrk="1" hangingPunct="1"/>
            <a:r>
              <a:rPr lang="en-US" altLang="en-US" sz="3200" dirty="0" smtClean="0"/>
              <a:t>Low r</a:t>
            </a:r>
            <a:r>
              <a:rPr lang="en-US" altLang="en-US" sz="3200" baseline="30000" dirty="0" smtClean="0"/>
              <a:t>2</a:t>
            </a:r>
          </a:p>
          <a:p>
            <a:pPr lvl="1" eaLnBrk="1" hangingPunct="1"/>
            <a:r>
              <a:rPr lang="en-US" altLang="en-US" sz="3200" dirty="0" smtClean="0"/>
              <a:t>Large but random forecast errors</a:t>
            </a:r>
          </a:p>
          <a:p>
            <a:pPr eaLnBrk="1" hangingPunct="1"/>
            <a:r>
              <a:rPr lang="en-US" altLang="en-US" sz="3200" dirty="0" smtClean="0"/>
              <a:t>Biased</a:t>
            </a:r>
          </a:p>
          <a:p>
            <a:pPr lvl="1" eaLnBrk="1" hangingPunct="1"/>
            <a:r>
              <a:rPr lang="en-US" altLang="en-US" sz="3200" dirty="0" smtClean="0"/>
              <a:t>Predictable forecast errors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D489A7-C366-40AD-A0AA-7877826DF3B7}" type="slidenum">
              <a:rPr lang="en-US" altLang="en-US" sz="2600" smtClean="0">
                <a:solidFill>
                  <a:schemeClr val="bg1"/>
                </a:solidFill>
              </a:rPr>
              <a:pPr/>
              <a:t>20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Forecast Error Example</a:t>
            </a:r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378825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Forecast Error Example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95400"/>
            <a:ext cx="6108700" cy="511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Firms Forecast XRs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Short-term investment decisions</a:t>
            </a:r>
          </a:p>
          <a:p>
            <a:pPr lvl="1" eaLnBrk="1" hangingPunct="1"/>
            <a:r>
              <a:rPr lang="en-US" altLang="en-US" sz="3200" dirty="0" smtClean="0"/>
              <a:t>Which currency to park money in</a:t>
            </a:r>
          </a:p>
          <a:p>
            <a:pPr lvl="2" eaLnBrk="1" hangingPunct="1"/>
            <a:r>
              <a:rPr lang="en-US" altLang="en-US" sz="3200" dirty="0" smtClean="0"/>
              <a:t>High rate, strengthening currency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83CBD0-CFDF-4B21-8D98-BF6493AC208B}" type="slidenum">
              <a:rPr lang="en-US" altLang="en-US" sz="2600" smtClean="0">
                <a:solidFill>
                  <a:schemeClr val="bg1"/>
                </a:solidFill>
              </a:rPr>
              <a:pPr/>
              <a:t>3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Firms Forecast XRs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Capital budgeting decisions</a:t>
            </a:r>
          </a:p>
          <a:p>
            <a:pPr lvl="1" eaLnBrk="1" hangingPunct="1"/>
            <a:r>
              <a:rPr lang="en-US" altLang="en-US" sz="3200" dirty="0" smtClean="0"/>
              <a:t>Analysis includes currency conversions for future cash flows</a:t>
            </a:r>
          </a:p>
          <a:p>
            <a:pPr lvl="2" eaLnBrk="1" hangingPunct="1"/>
            <a:r>
              <a:rPr lang="en-US" altLang="en-US" sz="3200" dirty="0" smtClean="0"/>
              <a:t>Must assume an XR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F9840-72FA-46FD-BAED-148D019C02F5}" type="slidenum">
              <a:rPr lang="en-US" altLang="en-US" sz="2600" smtClean="0">
                <a:solidFill>
                  <a:schemeClr val="bg1"/>
                </a:solidFill>
              </a:rPr>
              <a:pPr/>
              <a:t>4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Firms Forecast XRs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Earnings assessments</a:t>
            </a:r>
          </a:p>
          <a:p>
            <a:pPr lvl="1" eaLnBrk="1" hangingPunct="1"/>
            <a:r>
              <a:rPr lang="en-US" altLang="en-US" sz="3200" dirty="0" smtClean="0"/>
              <a:t>Should foreign subsidiary remit earnings to parent, or reinvest in foreign country?</a:t>
            </a:r>
          </a:p>
          <a:p>
            <a:pPr lvl="2" eaLnBrk="1" hangingPunct="1"/>
            <a:r>
              <a:rPr lang="en-US" altLang="en-US" sz="3200" dirty="0" smtClean="0"/>
              <a:t>Remit if foreign currency is expected to depreciate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C1CD37-7BBF-4A43-987B-FBD086EAFFA8}" type="slidenum">
              <a:rPr lang="en-US" altLang="en-US" sz="2600" smtClean="0">
                <a:solidFill>
                  <a:schemeClr val="bg1"/>
                </a:solidFill>
              </a:rPr>
              <a:pPr/>
              <a:t>5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Firms Forecast XRs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Long-term financing decisions</a:t>
            </a:r>
          </a:p>
          <a:p>
            <a:pPr lvl="1" eaLnBrk="1" hangingPunct="1"/>
            <a:r>
              <a:rPr lang="en-US" altLang="en-US" sz="3200" dirty="0" smtClean="0"/>
              <a:t>Currency of coupon payments for bonds</a:t>
            </a:r>
          </a:p>
          <a:p>
            <a:pPr lvl="1" eaLnBrk="1" hangingPunct="1"/>
            <a:r>
              <a:rPr lang="en-US" altLang="en-US" sz="3200" dirty="0" smtClean="0"/>
              <a:t>Dual currency bonds</a:t>
            </a:r>
          </a:p>
          <a:p>
            <a:pPr lvl="2" eaLnBrk="1" hangingPunct="1"/>
            <a:r>
              <a:rPr lang="en-US" altLang="en-US" sz="3200" dirty="0" smtClean="0"/>
              <a:t>Coupon payments in different currency from face value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11B344-184E-4570-A252-940715B8CA09}" type="slidenum">
              <a:rPr lang="en-US" altLang="en-US" sz="2600" smtClean="0">
                <a:solidFill>
                  <a:schemeClr val="bg1"/>
                </a:solidFill>
              </a:rPr>
              <a:pPr/>
              <a:t>6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Forecasting Techniques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Technical Forecasting</a:t>
            </a:r>
          </a:p>
          <a:p>
            <a:pPr lvl="1" eaLnBrk="1" hangingPunct="1"/>
            <a:r>
              <a:rPr lang="en-US" altLang="en-US" sz="3200" dirty="0" smtClean="0"/>
              <a:t>Use of historical XR data</a:t>
            </a:r>
          </a:p>
          <a:p>
            <a:pPr lvl="1" eaLnBrk="1" hangingPunct="1"/>
            <a:r>
              <a:rPr lang="en-US" altLang="en-US" sz="3200" dirty="0" smtClean="0"/>
              <a:t>Looks for trends</a:t>
            </a:r>
          </a:p>
          <a:p>
            <a:pPr lvl="1" eaLnBrk="1" hangingPunct="1"/>
            <a:r>
              <a:rPr lang="en-US" altLang="en-US" sz="3200" dirty="0" smtClean="0"/>
              <a:t>Tends to focus on near-term future</a:t>
            </a:r>
          </a:p>
          <a:p>
            <a:pPr lvl="1" eaLnBrk="1" hangingPunct="1"/>
            <a:r>
              <a:rPr lang="en-US" altLang="en-US" sz="3200" dirty="0" smtClean="0"/>
              <a:t>Not very precise</a:t>
            </a:r>
          </a:p>
          <a:p>
            <a:pPr lvl="1" eaLnBrk="1" hangingPunct="1"/>
            <a:r>
              <a:rPr lang="en-US" altLang="en-US" sz="3200" dirty="0" smtClean="0"/>
              <a:t>Patterns may disappear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EE40B9-5E85-48DB-9E37-CF8C4A02882B}" type="slidenum">
              <a:rPr lang="en-US" altLang="en-US" sz="2600" smtClean="0">
                <a:solidFill>
                  <a:schemeClr val="bg1"/>
                </a:solidFill>
              </a:rPr>
              <a:pPr/>
              <a:t>7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Forecasting Techniques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Fundamental Forecasting</a:t>
            </a:r>
          </a:p>
          <a:p>
            <a:pPr lvl="1" eaLnBrk="1" hangingPunct="1"/>
            <a:r>
              <a:rPr lang="en-US" altLang="en-US" sz="3200" dirty="0" smtClean="0"/>
              <a:t>Based on relationships between economic variables and XRs</a:t>
            </a:r>
          </a:p>
          <a:p>
            <a:pPr lvl="2" eaLnBrk="1" hangingPunct="1"/>
            <a:r>
              <a:rPr lang="en-US" altLang="en-US" sz="3200" dirty="0" smtClean="0"/>
              <a:t>Inflation rates</a:t>
            </a:r>
          </a:p>
          <a:p>
            <a:pPr lvl="2" eaLnBrk="1" hangingPunct="1"/>
            <a:r>
              <a:rPr lang="en-US" altLang="en-US" sz="3200" dirty="0" smtClean="0"/>
              <a:t>Interest rates</a:t>
            </a:r>
          </a:p>
          <a:p>
            <a:pPr lvl="2" eaLnBrk="1" hangingPunct="1"/>
            <a:r>
              <a:rPr lang="en-US" altLang="en-US" sz="3200" dirty="0" smtClean="0"/>
              <a:t>Income levels</a:t>
            </a:r>
          </a:p>
          <a:p>
            <a:pPr lvl="2" eaLnBrk="1" hangingPunct="1"/>
            <a:r>
              <a:rPr lang="en-US" altLang="en-US" sz="3200" dirty="0" smtClean="0"/>
              <a:t>Government controls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782B29-5609-45E7-8DD2-3B15285C344E}" type="slidenum">
              <a:rPr lang="en-US" altLang="en-US" sz="2600" smtClean="0">
                <a:solidFill>
                  <a:schemeClr val="bg1"/>
                </a:solidFill>
              </a:rPr>
              <a:pPr/>
              <a:t>8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Forecasting Techniques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Fundamental Forecasting</a:t>
            </a:r>
          </a:p>
          <a:p>
            <a:pPr lvl="1" eaLnBrk="1" hangingPunct="1"/>
            <a:r>
              <a:rPr lang="en-US" altLang="en-US" sz="3200" dirty="0" smtClean="0"/>
              <a:t>Forecasters study fundamentals of economy to predict economic trends</a:t>
            </a:r>
          </a:p>
          <a:p>
            <a:pPr lvl="1" eaLnBrk="1" hangingPunct="1"/>
            <a:r>
              <a:rPr lang="en-US" altLang="en-US" sz="3200" dirty="0" smtClean="0"/>
              <a:t>Plot how past econ events impacted XRs</a:t>
            </a:r>
          </a:p>
          <a:p>
            <a:pPr lvl="1" eaLnBrk="1" hangingPunct="1"/>
            <a:r>
              <a:rPr lang="en-US" altLang="en-US" sz="3200" dirty="0" smtClean="0"/>
              <a:t>Use linear regression to forecast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5F5DD4-838F-45A2-A310-E9E9A7B819D0}" type="slidenum">
              <a:rPr lang="en-US" altLang="en-US" sz="2600" smtClean="0">
                <a:solidFill>
                  <a:schemeClr val="bg1"/>
                </a:solidFill>
              </a:rPr>
              <a:pPr/>
              <a:t>9</a:t>
            </a:fld>
            <a:endParaRPr lang="en-US" altLang="en-US" sz="2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3351</TotalTime>
  <Words>420</Words>
  <Application>Microsoft Office PowerPoint</Application>
  <PresentationFormat>On-screen Show (4:3)</PresentationFormat>
  <Paragraphs>123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Tahoma</vt:lpstr>
      <vt:lpstr>Times New Roman</vt:lpstr>
      <vt:lpstr>Wingdings</vt:lpstr>
      <vt:lpstr>Wingdings 3</vt:lpstr>
      <vt:lpstr>Clarity</vt:lpstr>
      <vt:lpstr>International Finance</vt:lpstr>
      <vt:lpstr>Why Firms Forecast XRs</vt:lpstr>
      <vt:lpstr>Why Firms Forecast XRs</vt:lpstr>
      <vt:lpstr>Why Firms Forecast XRs</vt:lpstr>
      <vt:lpstr>Why Firms Forecast XRs</vt:lpstr>
      <vt:lpstr>Why Firms Forecast XRs</vt:lpstr>
      <vt:lpstr>Forecasting Techniques</vt:lpstr>
      <vt:lpstr>Forecasting Techniques</vt:lpstr>
      <vt:lpstr>Forecasting Techniques</vt:lpstr>
      <vt:lpstr>Forecasting Techniques</vt:lpstr>
      <vt:lpstr>Forecasting Techniques</vt:lpstr>
      <vt:lpstr>Forecasting Techniques Example: $/£</vt:lpstr>
      <vt:lpstr>Forecasting Techniques</vt:lpstr>
      <vt:lpstr>Forecasting Techniques with Mexican Peso</vt:lpstr>
      <vt:lpstr>Forecast Error</vt:lpstr>
      <vt:lpstr>How Forecast Error is Affected by Volatility</vt:lpstr>
      <vt:lpstr>Forecast Error</vt:lpstr>
      <vt:lpstr>Forecast Error</vt:lpstr>
      <vt:lpstr>Forecast Error Example</vt:lpstr>
      <vt:lpstr>Types of Forecast Errors</vt:lpstr>
      <vt:lpstr>Forecast Error Example</vt:lpstr>
      <vt:lpstr>Forecast Error Example</vt:lpstr>
    </vt:vector>
  </TitlesOfParts>
  <Company>Bisk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# and Course Name</dc:title>
  <dc:creator>workstation</dc:creator>
  <cp:lastModifiedBy>Reese, William A</cp:lastModifiedBy>
  <cp:revision>128</cp:revision>
  <dcterms:created xsi:type="dcterms:W3CDTF">2007-01-12T18:46:24Z</dcterms:created>
  <dcterms:modified xsi:type="dcterms:W3CDTF">2018-09-17T17:43:55Z</dcterms:modified>
</cp:coreProperties>
</file>